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0:00-0:02 | 开场
- 欢迎；今天不讲“提示词大全”，讲一条能落地的流水线。
- 结束时你会拿到：一张全流程图、一套可复制模板、一个 30 分钟最小闭环。
- 资料：300 页 Word 教程 + 12 个模板 + 5 个脚本，课后可以直接用。
过渡：先问三个问题，看看大家现在卡在哪。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0:02-0:05 | 现实约束
- 中国区不能直接用 Anthropic 的模型，但 Claude Code CLI 客户端可以用。
- 后端接 DeepSeek V4 Flash；按当前路由，Pro 的流量也走 Flash。
- 体感：Flash 的生成速度明显快于 GLM / Kimi，能力也足够打。
- 接 DeepSeek 一定要用 claude --dangerously-skip-permissions；否则每个子命令都要确认，自动化无法跑。
- 关键认知：客户端和模型解耦，换模型不等于换工作流；bypass 是把确认点从“每个命令”上移到 Git diff 和文件审查。
过渡：先问三个问题，看看大家现在卡在哪。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0:05-0:07 | 互动
- 举手：有多少人让 AI 写过完整功能？有多少人让 AI 直接改过生产？
- 三个问题分别对应：需求不清、质量不可证、上线失控。
- 今天的目标不是让 AI 更会写代码，而是让它进入一条可管理的流水线。
过渡：先看今天 60 分钟怎么安排。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0:07-0:08 | 议程
- 时间盒：17 分钟开场+心智、11 分钟需求与设计、8 分钟编码、12 分钟质量发布、12 分钟落地与 Q&amp;A。
- 每个部分只讲最关键的 20%，细节在 Word 教程里。
- 如果大家有特别关心的问题，先记下来，Q&amp;A 集中回答。
过渡：先建立正确的心智模型。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0:08-0:08.5 | 第一部分
- 工具会变，心智模型不会。
- 这一部分讲四件事：三种模式、团队角色、产物驱动、上下文与门禁。
过渡：先看你现在用的是哪一种模式。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0:08.5-0:10 | 三种模式
- Copilot 是“你写他补”，Pair 是“一起做一个模块”，Team 是“多个 Agent 并行交付”。
- 风险不是来自模型，而是来自“没有边界和验收”。
- 今天讲 Team 模式，但你可以按任务在三种模式之间切换。
过渡：Team 模式到底有哪些角色？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0:10-0:12 | 产能公式
- 模型能力：架构/审查用强模型，机械任务用快模型。
- 上下文质量：文件 &gt; 聊天；一个故事一个会话。
- 任务分解：小步、可验收、可并行。
- 反馈速度：编译、测试、Chrome MCP 快速证伪。
- 验证强度：单测 + 集成 + E2E + 人。
- 人的判断：目标、边界、审美、上线。
- 这是乘法：短板决定上限；整套教程就是在抬高这六项。
过渡：角色怎么分工？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0:12-0:13 | 角色
- 8 个角色，不是 8 个人；一个人 + AI 也能跑，但角色边界要清楚。
- 人只做三件事：定目标、过门禁、做最终体验判断。
- 审查 Agent 只读，发布 Agent 执行但不批准。
过渡：角色有了，他们靠什么协作？靠文件，不靠聊天。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0:13-0:14 | 产物驱动
- 聊天记录三个问题：不可检索、不可并行、不可审计。
- 文件有版本历史、可引用、可校验、可交接。
- 每个阶段结束，必须有一个文件产物；后续 Agent 只读文件。
过渡：文件很多，怎么让 AI 在正确的上下文里工作？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0:14-0:15.5 | 上下文
- 五层：宪法、契约、当前任务、工作记忆、证据。
- 一个会话做多个故事，上下文会被稀释，AI 开始猜。
- 征兆：重复问、忘记契约、开始编字段——这时应该 /clear，重开读文件。
过渡：上下文干净了，还需要节奏。节奏就是门禁。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0:15.5-0:17 | 门禁
- 七个门禁：范围、设计、视觉、契约、代码、验收、发布。
- 门禁不是官僚流程，是成本最低的止损点。
- 越往后修复越贵：需求阶段改几行文档，上线后可能是事故。
过渡：进入第二部分：需求与设计。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0:17-0:17.5 | 第二部分
- 这一部分的产物决定后面所有 Agent 能不能并行。
- 三个关键词：验收标准、契约、文件所有权。
过渡：先看需求阶段的四件套。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0:17.5-0:19 | 需求四件套
- spec 负责完整需求，CSV 负责状态，details 负责细节，schedule 负责节奏。
- CSV 和 MD 分工：CSV 管理，MD 表达；用 story_id 关联。
- 验收标准写成 Given/When/Then，后面 E2E 直接照着写。
过渡：一个好的用户故事长什么样？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0:19-0:20.5 | 故事与 AC
- 故事负责“价值”，AC 负责“边界”。
- 不要写“提示要友好”“加载要快”；写状态码、错误码、可见结果。
- 每个故事至少 1 个正常路径 + 2 个异常路径。
过渡：这些故事怎么管理？用 CSV，但不要手改。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0:20.5-0:22 | CSV
- CSV 是唯一状态源，不是日志；它索引报告、manifest、部署状态。
- 手改 CSV 会坏：逗号、引号、编码；脚本还会校验状态跳转。
- 状态机：draft → ready → designing → dev → unit_done → integ_done → qa_pass → deployed → verified。
过渡：需求有了，接下来是技术设计。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0:22-0:23 | 技术设计
- tech-design 讲整体，OpenAPI 和 schema 是机器可读契约，feature-implementation 是施工图。
- 不要让后端“先写着，回头补文档”；文档是并行的前提。
- 每个故事都要能映射到 API、表、实现章节、测试。
过渡：这些契约什么时候算“冻结”？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0:23-0:24.5 | 契约冻结
- 四个东西要冻结：API、DB、模块边界、文件所有权。
- 冻结不是永远不能改，是变更要有 CR、有影响分析、有通知。
- 没有 G4，多个 Agent 并行就是合并地狱。
过渡：后端架构上，怎么保证请求之间互不干扰？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0:24.5-0:26 | 请求隔离
- 四条底线：无全局可变状态、每请求 context、每写请求事务、幂等和连接池上限。
- 这不是性能优化，是正确性；多 Agent 并行时，全局状态会互相污染。
- 代码审查专门查：包级变量、共享 map、context.Background、无超时。
过渡：代码层面怎么并行？worktree + 文件所有权。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0:26-0:27 | worktree
- 一个 worktree 一个分支，一个 Agent 一个目录。
- 文件所有权是交通规则；共享文件只让架构 Agent 改。
- 冲突时不要自动 ours/theirs，先停下来报告。
过渡：除了文件，Agent 还需要一份“项目宪法”。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0:27-0:28 | CLAUDE.md
- 每次会话自动加载，是项目宪法。
- 短而关键：技术栈、命令、约定、禁止、DoD。
- 详细契约放 docs/，用链接引用；不要把整个 API 文档贴进去。
过渡：进入第三部分：多 Agent 编码。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0:28-0:28.5 | 第三部分
- 这是施工阶段；契约冻结后，Agent 才能并行。
- 四个关键词：角色、任务书、TDD、报告。
过渡：先看谁干什么。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0:28.5-0:30 | 分工
- 架构和集成串行，功能 Agent 并行。
- 审查 Agent 只读，避免它“顺手”改掉问题、绕过判断。
- 发布 Agent 可以执行，但生产发布必须人批准。
过渡：每个 Agent 开工前，先给一份任务书。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0:30-0:31.5 | 任务书
- 五个要素：目标、边界、契约、测试、停止条件。
- 任务书写得越清楚，返工越少。
- 停止条件是防跑偏的关键：不要让 Agent 为了“完成”而绕过契约。
过渡：Agent 开工后，按什么节奏写代码？TDD。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0:31.5-0:33 | TDD
- 先写会失败的测试，再写最小实现。
- 这不是形式主义：它证明测试真的在测东西。
- 审查 Agent 要检查：有没有断言、有没有覆盖错误码/权限、有没有删测试。
过渡：做完一个故事，怎么留下证据？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0:33-0:34 | 报告与 CSV
- 一个故事一份报告，避免多个功能混在一起。
- 报告是审查和定位的入口；CSV 是索引，链接报告、manifest、部署状态。
- 状态用脚本更新；不要手改 CSV。
过渡：多个故事做完，怎么合并？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0:34-0:36 | 合并与上下文
- 合并顺序：基础 → 认证 → 项目/成员 → 任务 → 前端 → 测试修复。
- 每次合并跑全量测试；冲突先停止。
- 成本实测：常规开发约 38 亿 tokens/月，花费约 171 元，成本可接受。
- 上下文和成本：一故事一会话、精确引用、模型分档、截图不回读。
过渡：进入第四部分：质量与发布。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0:36-0:36.5 | 第四部分
- 质量不是最后一步，是四层防线。
- 发布不是把代码推上去，是受控、可回滚的状态变更。
过渡：先看四层防线。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0:36.5-0:38 | 四层防线
- 编译器抓语法/类型；单测抓业务规则；契约测试抓前后端不一致；E2E 抓真实流程。
- 编译通过不等于业务正确；人工走查仍然必要。
- 不要用 E2E 替代单元测试：慢、脆、难定位。
过渡：E2E 怎么做？Chrome MCP。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0:38-0:40 | AI 治理 AI
- 矛盾：AI 生成速度指数级上升，人的注意力是常数。
- 产能瓶颈从“写代码”转移到“看代码、做判断”。
- 解法不是让 AI 少写，而是让 AI 自己生成文件、测试、执行、报告。
- 人从“扫代码”变成“看证据、做判断”；这就是 Chrome MCP + Word 报告的意义。
过渡：具体怎么取证？Chrome MCP。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0:40-0:41.5 | Chrome MCP
- 理解页面用可访问性树、DOM 文本、JS 返回值。
- 截图是给人看的证据，不是给模型看的输入。
- 一行 JS 能拿到的事实，不要用截图猜。
过渡：每一步截图，最后怎么变成 Word？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0:41.5-0:43 | 截图到 Word
- 每一步：动作、预期、实际、截图、结果。
- manifest 是机器可读证据；Word 是给人看的验收界面。
- 生成脚本：build_test_report.py；中文字体、图片、表格都处理好。
过渡：Word 报告里到底有什么？人怎么走查？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0:43-0:44.5 | Word 与人工走查
- Word 报告是给人看的验收界面，不是日志。
- 人按报告走查：先看结论，再看失败步骤，再打开浏览器复现。
- 问题在 Word 里批注，让 AI 修；修完重跑失败故事。
过渡：验收通过后，怎么部署？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0:44.5-0:46 | 部署
- CI/CD 七步：lint、单测、集成、构建、扫描、dev 冒烟、prod 批准。
- AWS 常见目标：ECS、Lambda、RDS、S3/CloudFront。
- Syncthing 只同步短期的 SSO 缓存，不同步长期 credentials。
过渡：部署完，线上还要再验一遍。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0:46-0:48 | 线上验证
- 生产验证和开发 E2E 用同一套证据链，但约束更严。
- 专用测试租户、数据前缀、只读优先、测完清理。
- 不通过就回滚或关开关，不能“先这样上线”。
过渡：最后一部分：怎么落地。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0:48-0:48.5 | 第五部分
- 不要一上来做复杂系统，也不要一次改造整个团队。
- 先跑通一个最小闭环，再扩到 3 个 Agent。
过渡：30 分钟怎么跑？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0:48.5-0:51 | 30 分钟闭环
- 六步：选故事、写 spec+AC、冻结契约、实现+单测、E2E+截图、Word+CSV。
- 第一次不要选复杂功能；选一个能演示的 CRUD。
- 跑通后再扩到 2-3 个 Agent。
过渡：最后看几个最容易翻车的地方。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0:51-0:53 | 反模式
- 六个反模式：没有 AC、契约没冻结、改同一文件、删测试、截图回读、生产脏数据。
- 每个都有对应的门禁或模板；不是靠“提醒 AI 小心”。
- 让规则进 CLAUDE.md、任务书和 CI，而不是靠记忆。
过渡：最后给一张明天就能用的行动清单。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0:53-0:58 | 行动清单 + Q&amp;A
- 七件事：小项目、spec/CSV、契约、CLAUDE.md、两个 Agent、E2E+Word、人工签字。
- Q&amp;A 四个问题，任选；也可以现场收集问题。
- 提醒：资料在 Word 教程里，模板和脚本可以直接复制。
过渡：最后一句话。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0:58-1:00 | 结束
- 两句话：先冻结契约，再并行开发；没有证据的完成，不算完成。
- 谢谢大家；资料和模板可以直接拿走。
- 如果只记住一件事：从一个 30 分钟最小闭环开始。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小时培训 · 2026-10-26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822960" y="274320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从一句需求到线上验收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822960" y="35204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Claude Code + WSL + Figma MCP + Chrome MCP + 编译型后端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22960" y="406908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FA3B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不是提示词大全，而是一条可落地、可验收的工程流水线。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22960" y="4892040"/>
            <a:ext cx="1691640" cy="868680"/>
          </a:xfrm>
          <a:prstGeom prst="roundRect">
            <a:avLst>
              <a:gd name="adj" fmla="val 6316"/>
            </a:avLst>
          </a:prstGeom>
          <a:solidFill>
            <a:srgbClr val="0F2A4A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965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536752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阶段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697480" y="4892040"/>
            <a:ext cx="1691640" cy="868680"/>
          </a:xfrm>
          <a:prstGeom prst="roundRect">
            <a:avLst>
              <a:gd name="adj" fmla="val 6316"/>
            </a:avLst>
          </a:prstGeom>
          <a:solidFill>
            <a:srgbClr val="0F2A4A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97480" y="4965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697480" y="536752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门禁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572000" y="4892040"/>
            <a:ext cx="1691640" cy="868680"/>
          </a:xfrm>
          <a:prstGeom prst="roundRect">
            <a:avLst>
              <a:gd name="adj" fmla="val 6316"/>
            </a:avLst>
          </a:prstGeom>
          <a:solidFill>
            <a:srgbClr val="0F2A4A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4965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周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72000" y="536752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MVP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446520" y="4892040"/>
            <a:ext cx="1691640" cy="868680"/>
          </a:xfrm>
          <a:prstGeom prst="roundRect">
            <a:avLst>
              <a:gd name="adj" fmla="val 6316"/>
            </a:avLst>
          </a:prstGeom>
          <a:solidFill>
            <a:srgbClr val="0F2A4A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9651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95%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446520" y="536752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bug 可提前发现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9738360" y="1344168"/>
            <a:ext cx="182880" cy="1828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1" name="Shape 19"/>
          <p:cNvSpPr/>
          <p:nvPr/>
        </p:nvSpPr>
        <p:spPr>
          <a:xfrm>
            <a:off x="9829800" y="1527048"/>
            <a:ext cx="0" cy="713232"/>
          </a:xfrm>
          <a:prstGeom prst="line">
            <a:avLst/>
          </a:prstGeom>
          <a:noFill/>
          <a:ln w="15240">
            <a:solidFill>
              <a:srgbClr val="2A4A6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58400" y="1261872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738360" y="2240280"/>
            <a:ext cx="182880" cy="1828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4" name="Shape 22"/>
          <p:cNvSpPr/>
          <p:nvPr/>
        </p:nvSpPr>
        <p:spPr>
          <a:xfrm>
            <a:off x="9829800" y="2423160"/>
            <a:ext cx="0" cy="713232"/>
          </a:xfrm>
          <a:prstGeom prst="line">
            <a:avLst/>
          </a:prstGeom>
          <a:noFill/>
          <a:ln w="15240">
            <a:solidFill>
              <a:srgbClr val="2A4A6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058400" y="215798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9738360" y="3136392"/>
            <a:ext cx="182880" cy="1828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7" name="Shape 25"/>
          <p:cNvSpPr/>
          <p:nvPr/>
        </p:nvSpPr>
        <p:spPr>
          <a:xfrm>
            <a:off x="9829800" y="3319272"/>
            <a:ext cx="0" cy="713232"/>
          </a:xfrm>
          <a:prstGeom prst="line">
            <a:avLst/>
          </a:prstGeom>
          <a:noFill/>
          <a:ln w="15240">
            <a:solidFill>
              <a:srgbClr val="2A4A6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58400" y="305409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编码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9738360" y="4032504"/>
            <a:ext cx="182880" cy="1828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30" name="Shape 28"/>
          <p:cNvSpPr/>
          <p:nvPr/>
        </p:nvSpPr>
        <p:spPr>
          <a:xfrm>
            <a:off x="9829800" y="4215384"/>
            <a:ext cx="0" cy="713232"/>
          </a:xfrm>
          <a:prstGeom prst="line">
            <a:avLst/>
          </a:prstGeom>
          <a:noFill/>
          <a:ln w="15240">
            <a:solidFill>
              <a:srgbClr val="2A4A6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58400" y="3950208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9738360" y="4928616"/>
            <a:ext cx="182880" cy="1828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33" name="Text 31"/>
          <p:cNvSpPr/>
          <p:nvPr/>
        </p:nvSpPr>
        <p:spPr>
          <a:xfrm>
            <a:off x="10058400" y="48463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上线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8412480" y="598932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页 Word 教程 · 12 个模板 · 5 个脚本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39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 · 现实约束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中国区，怎么用上最强的 Agent？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客户端和模型解耦：Claude Code CLI + DeepSeek V4 Flash；接 DeepSeek 必须跳过权限确认。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4864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764792"/>
            <a:ext cx="54864" cy="100584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7373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Claude Code CLI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05840" y="208483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目前最领先的 CLI Agent（按当前实践）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239572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MCP · 子 Agent · hooks · skills · 全流程工作流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3108960"/>
            <a:ext cx="54864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04672" y="3273552"/>
            <a:ext cx="54864" cy="100584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324612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DeepSeek V4 Flash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005840" y="359359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4530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后端模型：能力 + 速度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05840" y="390448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按当前路由，Pro 的流量也走 Flash；Flash 是 DeepSeek 当前最强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0" y="1600200"/>
            <a:ext cx="512064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7512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生成速度（示意）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675120" y="22402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DeepSeek V4 Flash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8412480" y="2267712"/>
            <a:ext cx="2743200" cy="256032"/>
          </a:xfrm>
          <a:prstGeom prst="roundRect">
            <a:avLst>
              <a:gd name="adj" fmla="val 50000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07040" y="224942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快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7512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GLM / Kimi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412480" y="290779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CBD5E1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66960" y="28895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相对慢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675120" y="3703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体感：Flash 明显更快；能力也足够打。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40080" y="4572000"/>
            <a:ext cx="10908792" cy="365760"/>
          </a:xfrm>
          <a:prstGeom prst="roundRect">
            <a:avLst>
              <a:gd name="adj" fmla="val 12500"/>
            </a:avLst>
          </a:prstGeom>
          <a:solidFill>
            <a:srgbClr val="0F2A4A"/>
          </a:solidFill>
          <a:ln w="635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6451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 DeepSeek 必须：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2468880" y="46177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B70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claude --dangerously-skip-permissions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7498080" y="46451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否则每个子命令都要确认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640080" y="5120640"/>
            <a:ext cx="10908792" cy="548640"/>
          </a:xfrm>
          <a:prstGeom prst="roundRect">
            <a:avLst>
              <a:gd name="adj" fmla="val 10000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8680" y="521208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客户端选 Claude Code，模型选 DeepSeek：工程能力 + 生成速度兼得。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0080" y="58064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前提：项目在 Git 里；所有改动经 git diff / 文件审查后再合并；生产环境不使用 bypass。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39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 · 互动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先问三个问题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不用回答我，先在心里举手。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764792"/>
            <a:ext cx="54864" cy="291693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Shape 6"/>
          <p:cNvSpPr/>
          <p:nvPr/>
        </p:nvSpPr>
        <p:spPr>
          <a:xfrm>
            <a:off x="1005840" y="187452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05840" y="24231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AI：写代码还是交付？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005840" y="2971800"/>
            <a:ext cx="2788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代码生成很快，但需求、契约、验收、上线仍然散落。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297680" y="16002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462272" y="1764792"/>
            <a:ext cx="54864" cy="291693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4" name="Shape 12"/>
          <p:cNvSpPr/>
          <p:nvPr/>
        </p:nvSpPr>
        <p:spPr>
          <a:xfrm>
            <a:off x="4663440" y="187452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663440" y="24231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你说“完成”时，有证据吗？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663440" y="2971800"/>
            <a:ext cx="2788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单测？E2E？截图？Word 报告？还是“AI 说可以了”？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955280" y="160020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119872" y="1764792"/>
            <a:ext cx="54864" cy="2916936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0" name="Shape 18"/>
          <p:cNvSpPr/>
          <p:nvPr/>
        </p:nvSpPr>
        <p:spPr>
          <a:xfrm>
            <a:off x="8321040" y="1874520"/>
            <a:ext cx="411480" cy="41148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21" name="Text 19"/>
          <p:cNvSpPr/>
          <p:nvPr/>
        </p:nvSpPr>
        <p:spPr>
          <a:xfrm>
            <a:off x="83210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321040" y="24231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你敢让 AI 直接上线吗？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8321040" y="2971800"/>
            <a:ext cx="2788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没有门禁、回滚、监控，越快越危险。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5166360"/>
            <a:ext cx="10908792" cy="685800"/>
          </a:xfrm>
          <a:prstGeom prst="roundRect">
            <a:avLst>
              <a:gd name="adj" fmla="val 10667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5285232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答案不是“别用 AI”，而是“给 AI 一套工程流程”。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39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培训议程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分钟，讲清一条可落地的流水线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每个部分都有“能立刻用”的产物。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2029968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755648"/>
            <a:ext cx="45720" cy="86868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886968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2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00-17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86968" y="1965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 + 心智模型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86968" y="22860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中国区模型 / 三种模式 / 产能公式 / 上下文 / 门禁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852928" y="1645920"/>
            <a:ext cx="2029968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962656" y="1755648"/>
            <a:ext cx="45720" cy="86868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3" name="Text 11"/>
          <p:cNvSpPr/>
          <p:nvPr/>
        </p:nvSpPr>
        <p:spPr>
          <a:xfrm>
            <a:off x="3099816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B70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17-28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99816" y="1965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需求与设计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099816" y="22860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 / 用户故事 / CSV / 契约冻结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5065776" y="1645920"/>
            <a:ext cx="2029968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175504" y="1755648"/>
            <a:ext cx="45720" cy="86868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18" name="Text 16"/>
          <p:cNvSpPr/>
          <p:nvPr/>
        </p:nvSpPr>
        <p:spPr>
          <a:xfrm>
            <a:off x="5312664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2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28-36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312664" y="1965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 Agent 编码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312664" y="22860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任务书 / worktree / TDD / 报告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7278624" y="1645920"/>
            <a:ext cx="2029968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388352" y="1755648"/>
            <a:ext cx="45720" cy="86868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23" name="Text 21"/>
          <p:cNvSpPr/>
          <p:nvPr/>
        </p:nvSpPr>
        <p:spPr>
          <a:xfrm>
            <a:off x="7525512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B70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36-48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525512" y="1965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质量与发布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525512" y="22860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Chrome MCP / Word / CI/CD / 线上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9491472" y="1645920"/>
            <a:ext cx="2029968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9601200" y="1755648"/>
            <a:ext cx="45720" cy="86868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28" name="Text 26"/>
          <p:cNvSpPr/>
          <p:nvPr/>
        </p:nvSpPr>
        <p:spPr>
          <a:xfrm>
            <a:off x="9738360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2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48-60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9738360" y="1965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落地与 Q&amp;A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738360" y="22860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分钟闭环 / 反模式 / 行动清单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640080" y="3246120"/>
            <a:ext cx="5257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2960" y="347472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33" name="Text 31"/>
          <p:cNvSpPr/>
          <p:nvPr/>
        </p:nvSpPr>
        <p:spPr>
          <a:xfrm>
            <a:off x="822960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353312" y="337413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一张图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353312" y="36576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阶段 / 7 门禁，知道每一步该做什么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172200" y="3246120"/>
            <a:ext cx="5257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355080" y="347472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38" name="Text 36"/>
          <p:cNvSpPr/>
          <p:nvPr/>
        </p:nvSpPr>
        <p:spPr>
          <a:xfrm>
            <a:off x="6355080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885432" y="337413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一套产物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885432" y="36576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 / CSV / OpenAPI / 报告 / Word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640080" y="4343400"/>
            <a:ext cx="5257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22960" y="457200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43" name="Text 41"/>
          <p:cNvSpPr/>
          <p:nvPr/>
        </p:nvSpPr>
        <p:spPr>
          <a:xfrm>
            <a:off x="822960" y="4572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1353312" y="447141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一套规则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1353312" y="47548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 Agent 并行：worktree + 文件所有权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6172200" y="4343400"/>
            <a:ext cx="5257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55080" y="457200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48" name="Text 46"/>
          <p:cNvSpPr/>
          <p:nvPr/>
        </p:nvSpPr>
        <p:spPr>
          <a:xfrm>
            <a:off x="6355080" y="4572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885432" y="447141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一个闭环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6885432" y="47548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分钟跑通一个用户故事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39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01 /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73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心智模型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是工程团队，不是许愿池。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926080" cy="0"/>
          </a:xfrm>
          <a:prstGeom prst="line">
            <a:avLst/>
          </a:prstGeom>
          <a:noFill/>
          <a:ln w="25400">
            <a:solidFill>
              <a:srgbClr val="FFB70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4348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先改变你看 AI 的方式，再谈工具。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5989320"/>
            <a:ext cx="146304" cy="14630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1" name="Shape 9"/>
          <p:cNvSpPr/>
          <p:nvPr/>
        </p:nvSpPr>
        <p:spPr>
          <a:xfrm>
            <a:off x="1609344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2" name="Shape 10"/>
          <p:cNvSpPr/>
          <p:nvPr/>
        </p:nvSpPr>
        <p:spPr>
          <a:xfrm>
            <a:off x="1901952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39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三种工作模式，风险完全不同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大多数人停在 Copilot；Team 模式需要流程。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3429000" cy="37490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60120" y="1828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Copilot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60120" y="2240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副驾驶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69748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改一个函数、写一个脚本、解释代码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35204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人的参与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60120" y="3749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人逐步确认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60120" y="425196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 w="6350">
            <a:solidFill>
              <a:srgbClr val="16A3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429768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风险：低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297680" y="1645920"/>
            <a:ext cx="3429000" cy="37490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617720" y="1828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Pair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617720" y="2240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结对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617720" y="269748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一个模块、一次重构、一个页面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617720" y="35204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人的参与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617720" y="3749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关键节点确认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17720" y="425196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17720" y="429768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风险：中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955280" y="1645920"/>
            <a:ext cx="3429000" cy="3749040"/>
          </a:xfrm>
          <a:prstGeom prst="roundRect">
            <a:avLst>
              <a:gd name="adj" fmla="val 2133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275320" y="1828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Team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275320" y="2240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工程团队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75320" y="269748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完整产品、多个功能并行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35204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人的参与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275320" y="3749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门禁确认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275320" y="425196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 w="6350">
            <a:solidFill>
              <a:srgbClr val="DC262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75320" y="429768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风险：高，需要流程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40080" y="56235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本培训讲第三种：Team。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39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工程产能 = 六个因子的乘积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不是加法，是乘法：任何一项接近 0，整体产能就接近 0。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模型能力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212848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487168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487168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上下文质量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059936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34256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34256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任务分解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07024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81344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81344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反馈速度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754112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028432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28432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验证强度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601200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9875520" y="1600200"/>
            <a:ext cx="1572768" cy="713232"/>
          </a:xfrm>
          <a:prstGeom prst="roundRect">
            <a:avLst>
              <a:gd name="adj" fmla="val 7692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75520" y="175564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人的判断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40080" y="269748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22960" y="280720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模型能力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2960" y="310896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架构/审查用强模型，机械任务用快模型</a:t>
            </a:r>
            <a:endParaRPr lang="en-US" sz="880" dirty="0"/>
          </a:p>
        </p:txBody>
      </p:sp>
      <p:sp>
        <p:nvSpPr>
          <p:cNvPr id="26" name="Shape 24"/>
          <p:cNvSpPr/>
          <p:nvPr/>
        </p:nvSpPr>
        <p:spPr>
          <a:xfrm>
            <a:off x="4160520" y="269748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343400" y="280720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上下文质量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343400" y="310896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 &gt; 聊天；一故事一会话</a:t>
            </a:r>
            <a:endParaRPr lang="en-US" sz="880" dirty="0"/>
          </a:p>
        </p:txBody>
      </p:sp>
      <p:sp>
        <p:nvSpPr>
          <p:cNvPr id="29" name="Shape 27"/>
          <p:cNvSpPr/>
          <p:nvPr/>
        </p:nvSpPr>
        <p:spPr>
          <a:xfrm>
            <a:off x="7680960" y="269748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863840" y="280720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任务分解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863840" y="310896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小步、可验收、可并行</a:t>
            </a:r>
            <a:endParaRPr lang="en-US" sz="880" dirty="0"/>
          </a:p>
        </p:txBody>
      </p:sp>
      <p:sp>
        <p:nvSpPr>
          <p:cNvPr id="32" name="Shape 30"/>
          <p:cNvSpPr/>
          <p:nvPr/>
        </p:nvSpPr>
        <p:spPr>
          <a:xfrm>
            <a:off x="640080" y="379476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822960" y="390448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反馈速度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822960" y="4206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 / 测试 / Chrome MCP 快速证伪</a:t>
            </a:r>
            <a:endParaRPr lang="en-US" sz="880" dirty="0"/>
          </a:p>
        </p:txBody>
      </p:sp>
      <p:sp>
        <p:nvSpPr>
          <p:cNvPr id="35" name="Shape 33"/>
          <p:cNvSpPr/>
          <p:nvPr/>
        </p:nvSpPr>
        <p:spPr>
          <a:xfrm>
            <a:off x="4160520" y="379476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343400" y="390448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验证强度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343400" y="4206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 + 集成 + E2E + 人</a:t>
            </a:r>
            <a:endParaRPr lang="en-US" sz="880" dirty="0"/>
          </a:p>
        </p:txBody>
      </p:sp>
      <p:sp>
        <p:nvSpPr>
          <p:cNvPr id="38" name="Shape 36"/>
          <p:cNvSpPr/>
          <p:nvPr/>
        </p:nvSpPr>
        <p:spPr>
          <a:xfrm>
            <a:off x="7680960" y="3794760"/>
            <a:ext cx="3337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7863840" y="390448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人的判断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7863840" y="4206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目标、边界、审美、上线</a:t>
            </a:r>
            <a:endParaRPr lang="en-US" sz="880" dirty="0"/>
          </a:p>
        </p:txBody>
      </p:sp>
      <p:sp>
        <p:nvSpPr>
          <p:cNvPr id="41" name="Shape 39"/>
          <p:cNvSpPr/>
          <p:nvPr/>
        </p:nvSpPr>
        <p:spPr>
          <a:xfrm>
            <a:off x="640080" y="5074920"/>
            <a:ext cx="10908792" cy="594360"/>
          </a:xfrm>
          <a:prstGeom prst="roundRect">
            <a:avLst>
              <a:gd name="adj" fmla="val 923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68680" y="5193792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短板决定产能：先把最弱的一项拉起来。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 / 39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 AI 拆成一支工程团队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每个角色都有输入、输出、权限和完成标准。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160520" y="1463040"/>
            <a:ext cx="3840480" cy="640080"/>
          </a:xfrm>
          <a:prstGeom prst="roundRect">
            <a:avLst>
              <a:gd name="adj" fmla="val 11429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60520" y="15727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产品负责人（你）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25603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04672" y="274320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0" name="Text 8"/>
          <p:cNvSpPr/>
          <p:nvPr/>
        </p:nvSpPr>
        <p:spPr>
          <a:xfrm>
            <a:off x="804672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298448" y="2743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98448" y="30632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 / 故事 / 验收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456432" y="25603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621024" y="274320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5" name="Text 13"/>
          <p:cNvSpPr/>
          <p:nvPr/>
        </p:nvSpPr>
        <p:spPr>
          <a:xfrm>
            <a:off x="3621024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2743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架构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114800" y="30632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 / ADR / 边界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272784" y="25603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37376" y="274320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0" name="Text 18"/>
          <p:cNvSpPr/>
          <p:nvPr/>
        </p:nvSpPr>
        <p:spPr>
          <a:xfrm>
            <a:off x="6437376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931152" y="2743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UI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31152" y="30632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设计稿 / token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9089136" y="25603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253728" y="274320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5" name="Text 23"/>
          <p:cNvSpPr/>
          <p:nvPr/>
        </p:nvSpPr>
        <p:spPr>
          <a:xfrm>
            <a:off x="9253728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747504" y="2743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747504" y="30632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页面 / 状态 / 联调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40080" y="425196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04672" y="443484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30" name="Text 28"/>
          <p:cNvSpPr/>
          <p:nvPr/>
        </p:nvSpPr>
        <p:spPr>
          <a:xfrm>
            <a:off x="804672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298448" y="4434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298448" y="47548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 / DB / 测试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456432" y="425196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3621024" y="443484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35" name="Text 33"/>
          <p:cNvSpPr/>
          <p:nvPr/>
        </p:nvSpPr>
        <p:spPr>
          <a:xfrm>
            <a:off x="3621024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4114800" y="4434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114800" y="47548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E2E / 截图 / Word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6272784" y="425196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437376" y="4434840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40" name="Text 38"/>
          <p:cNvSpPr/>
          <p:nvPr/>
        </p:nvSpPr>
        <p:spPr>
          <a:xfrm>
            <a:off x="6437376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6931152" y="4434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31152" y="47548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CI/CD / 冒烟 / 回滚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9089136" y="425196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9253728" y="4434840"/>
            <a:ext cx="384048" cy="384048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45" name="Text 43"/>
          <p:cNvSpPr/>
          <p:nvPr/>
        </p:nvSpPr>
        <p:spPr>
          <a:xfrm>
            <a:off x="9253728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9747504" y="4434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审查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9747504" y="47548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 / 契约 / 测试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640080" y="585216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人的时间花在“判断”，不是“搬运”。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 / 39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聊天会忘，文件不会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不要让 AI “记住”，要让 AI “读文件”。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49377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聊天记录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240280"/>
            <a:ext cx="4389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不可检索：三天后找不到“当时为什么这么定”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不可并行：多个 Agent 无法可靠共享上下文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不可审计：出了问题无法回溯假设和决策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6177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806440" y="1600200"/>
            <a:ext cx="571500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80760" y="17830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A3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文件系统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80760" y="2194560"/>
            <a:ext cx="5166360" cy="2697480"/>
          </a:xfrm>
          <a:prstGeom prst="roundRect">
            <a:avLst>
              <a:gd name="adj" fmla="val 2712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80760" y="2194560"/>
            <a:ext cx="516636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7920" y="230428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5" name="Shape 13"/>
          <p:cNvSpPr/>
          <p:nvPr/>
        </p:nvSpPr>
        <p:spPr>
          <a:xfrm>
            <a:off x="6382512" y="230428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6" name="Shape 14"/>
          <p:cNvSpPr/>
          <p:nvPr/>
        </p:nvSpPr>
        <p:spPr>
          <a:xfrm>
            <a:off x="6547104" y="230428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7" name="Text 15"/>
          <p:cNvSpPr/>
          <p:nvPr/>
        </p:nvSpPr>
        <p:spPr>
          <a:xfrm>
            <a:off x="6766560" y="2258568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project/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263640" y="2633472"/>
            <a:ext cx="4800600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CLAUDE.md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docs/00-discovery/   spec / CSV / details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docs/01-design/      OpenAPI / schema / ADR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docs/02-ui/          ui-spec / screens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docs/03-dev/reports/ 一个故事一份报告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docs/04-qa/          manifest / 截图 / Word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每个阶段的结论，都必须落成仓库里的文件。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 / 39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上下文是稀缺资源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上下文越干净，AI 越聪明，token 越省。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10241280" cy="640080"/>
          </a:xfrm>
          <a:prstGeom prst="roundRect">
            <a:avLst>
              <a:gd name="adj" fmla="val 5714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810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417320" y="1755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项目宪法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91840" y="1828800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CLAUDE.md：技术栈、命令、禁令、DoD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40080" y="2432304"/>
            <a:ext cx="9235440" cy="640080"/>
          </a:xfrm>
          <a:prstGeom prst="roundRect">
            <a:avLst>
              <a:gd name="adj" fmla="val 5714"/>
            </a:avLst>
          </a:prstGeom>
          <a:solidFill>
            <a:srgbClr val="0284C7"/>
          </a:solidFill>
          <a:ln w="6350">
            <a:solidFill>
              <a:srgbClr val="028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596896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417320" y="25420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291840" y="2615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OpenAPI / schema / 模块边界 / 错误码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640080" y="3218688"/>
            <a:ext cx="8229600" cy="640080"/>
          </a:xfrm>
          <a:prstGeom prst="roundRect">
            <a:avLst>
              <a:gd name="adj" fmla="val 5714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38328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417320" y="332841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当前任务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91840" y="340156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一个用户故事 + 验收标准 + 文件所有权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40080" y="4005072"/>
            <a:ext cx="7223760" cy="640080"/>
          </a:xfrm>
          <a:prstGeom prst="roundRect">
            <a:avLst>
              <a:gd name="adj" fmla="val 5714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169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41732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工作记忆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291840" y="41879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搜索结果 / 代码片段 / 测试输出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40080" y="4791456"/>
            <a:ext cx="6217920" cy="640080"/>
          </a:xfrm>
          <a:prstGeom prst="roundRect">
            <a:avLst>
              <a:gd name="adj" fmla="val 5714"/>
            </a:avLst>
          </a:prstGeom>
          <a:solidFill>
            <a:srgbClr val="64748B"/>
          </a:solidFill>
          <a:ln w="6350">
            <a:solidFill>
              <a:srgbClr val="64748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495604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417320" y="49011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证据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291840" y="497433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 / manifest / 报告 / 日志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10515600" y="1645920"/>
            <a:ext cx="1051560" cy="3611880"/>
          </a:xfrm>
          <a:prstGeom prst="roundRect">
            <a:avLst>
              <a:gd name="adj" fmla="val 5217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0" y="1828800"/>
            <a:ext cx="1051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0080" y="54864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一个会话只做一个故事</a:t>
            </a:r>
            <a:endParaRPr lang="en-US" sz="9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@文件精确引用，不让 AI 自己找</a:t>
            </a:r>
            <a:endParaRPr lang="en-US" sz="9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rg 定位，大文件只读片段</a:t>
            </a:r>
            <a:endParaRPr lang="en-US" sz="9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 Agent 做搜索和日志摘要</a:t>
            </a:r>
            <a:endParaRPr lang="en-US" sz="9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做完 /clear，重开读契约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39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心智模型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七个门禁：把返工成本往前推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门禁不是审批，是止损。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1417320" y="1911096"/>
            <a:ext cx="9326880" cy="0"/>
          </a:xfrm>
          <a:prstGeom prst="line">
            <a:avLst/>
          </a:prstGeom>
          <a:noFill/>
          <a:ln w="190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7008" y="1691640"/>
            <a:ext cx="420624" cy="420624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8" name="Text 6"/>
          <p:cNvSpPr/>
          <p:nvPr/>
        </p:nvSpPr>
        <p:spPr>
          <a:xfrm>
            <a:off x="120700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G1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范围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7665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做什么/不做什么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2761488" y="1691640"/>
            <a:ext cx="420624" cy="420624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2" name="Text 10"/>
          <p:cNvSpPr/>
          <p:nvPr/>
        </p:nvSpPr>
        <p:spPr>
          <a:xfrm>
            <a:off x="276148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23113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23113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好不好看/好不好用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4315968" y="1691640"/>
            <a:ext cx="420624" cy="420624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6" name="Text 14"/>
          <p:cNvSpPr/>
          <p:nvPr/>
        </p:nvSpPr>
        <p:spPr>
          <a:xfrm>
            <a:off x="431596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G3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78561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78561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还原度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5870448" y="1691640"/>
            <a:ext cx="420624" cy="420624"/>
          </a:xfrm>
          <a:prstGeom prst="ellipse">
            <a:avLst/>
          </a:prstGeom>
          <a:solidFill>
            <a:srgbClr val="0284C7"/>
          </a:solidFill>
          <a:ln/>
        </p:spPr>
      </p:sp>
      <p:sp>
        <p:nvSpPr>
          <p:cNvPr id="20" name="Text 18"/>
          <p:cNvSpPr/>
          <p:nvPr/>
        </p:nvSpPr>
        <p:spPr>
          <a:xfrm>
            <a:off x="587044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G4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34009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34009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API/DB/边界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7424928" y="1691640"/>
            <a:ext cx="420624" cy="42062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4" name="Text 22"/>
          <p:cNvSpPr/>
          <p:nvPr/>
        </p:nvSpPr>
        <p:spPr>
          <a:xfrm>
            <a:off x="742492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G5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89457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代码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89457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单测/集成/审查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8979408" y="1691640"/>
            <a:ext cx="420624" cy="420624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8" name="Text 26"/>
          <p:cNvSpPr/>
          <p:nvPr/>
        </p:nvSpPr>
        <p:spPr>
          <a:xfrm>
            <a:off x="897940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G6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844905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44905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E2E/Word/人签字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0533888" y="1691640"/>
            <a:ext cx="420624" cy="420624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1053388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G7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003536" y="219456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003536" y="256032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批准/冒烟/回滚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640080" y="3886200"/>
            <a:ext cx="52120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14400" y="4069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越晚发现，修复成本越高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14400" y="45720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1737360" y="4608576"/>
            <a:ext cx="731520" cy="20116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39" name="Text 37"/>
          <p:cNvSpPr/>
          <p:nvPr/>
        </p:nvSpPr>
        <p:spPr>
          <a:xfrm>
            <a:off x="914400" y="495604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编码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1737360" y="4992624"/>
            <a:ext cx="2011680" cy="20116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41" name="Text 39"/>
          <p:cNvSpPr/>
          <p:nvPr/>
        </p:nvSpPr>
        <p:spPr>
          <a:xfrm>
            <a:off x="914400" y="534009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上线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737360" y="5376672"/>
            <a:ext cx="3474720" cy="201168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3" name="Shape 41"/>
          <p:cNvSpPr/>
          <p:nvPr/>
        </p:nvSpPr>
        <p:spPr>
          <a:xfrm>
            <a:off x="6126480" y="3886200"/>
            <a:ext cx="5394960" cy="2011680"/>
          </a:xfrm>
          <a:prstGeom prst="roundRect">
            <a:avLst>
              <a:gd name="adj" fmla="val 3636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00800" y="40690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每个门禁只问一个关键问题（示例）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6400800" y="448056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G1：现在停下来，损失最小吗？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G4：如果两个 Agent 现在并行，会冲突吗？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G6：如果我是用户，我敢用吗？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G7：如果上线失败，我能在 10 分钟内退回吗？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39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02 /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73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需求与设计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先冻结契约，再并行开发。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926080" cy="0"/>
          </a:xfrm>
          <a:prstGeom prst="line">
            <a:avLst/>
          </a:prstGeom>
          <a:noFill/>
          <a:ln w="25400">
            <a:solidFill>
              <a:srgbClr val="FFB70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4348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需求不清，AI 会非常勤奋地编。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5989320"/>
            <a:ext cx="146304" cy="14630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1" name="Shape 9"/>
          <p:cNvSpPr/>
          <p:nvPr/>
        </p:nvSpPr>
        <p:spPr>
          <a:xfrm>
            <a:off x="1609344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2" name="Shape 10"/>
          <p:cNvSpPr/>
          <p:nvPr/>
        </p:nvSpPr>
        <p:spPr>
          <a:xfrm>
            <a:off x="1901952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/ 39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需求阶段的四件套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不是写一份长文档，而是让每个 Agent 能回答：做什么、不做什么、怎么算做完。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764792"/>
            <a:ext cx="54864" cy="140817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Shape 6"/>
          <p:cNvSpPr/>
          <p:nvPr/>
        </p:nvSpPr>
        <p:spPr>
          <a:xfrm>
            <a:off x="1005840" y="187452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05840" y="24231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spec.md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005840" y="2971800"/>
            <a:ext cx="4617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 / 非目标 / FR / NFR / 权限 / 异常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72200" y="16002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36792" y="1764792"/>
            <a:ext cx="54864" cy="140817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4" name="Shape 12"/>
          <p:cNvSpPr/>
          <p:nvPr/>
        </p:nvSpPr>
        <p:spPr>
          <a:xfrm>
            <a:off x="6537960" y="187452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537960" y="24231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user-story.csv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537960" y="2971800"/>
            <a:ext cx="4617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唯一状态源：优先级、状态、负责人、链接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35661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4672" y="3730752"/>
            <a:ext cx="54864" cy="140817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005840" y="384048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05840" y="438912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user-story-details.md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005840" y="4937760"/>
            <a:ext cx="4617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业务规则 / 边界 / API / 数据 / 验收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72200" y="35661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336792" y="3730752"/>
            <a:ext cx="54864" cy="140817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26" name="Shape 24"/>
          <p:cNvSpPr/>
          <p:nvPr/>
        </p:nvSpPr>
        <p:spPr>
          <a:xfrm>
            <a:off x="6537960" y="384048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7" name="Text 25"/>
          <p:cNvSpPr/>
          <p:nvPr/>
        </p:nvSpPr>
        <p:spPr>
          <a:xfrm>
            <a:off x="653796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537960" y="438912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schedule.md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6537960" y="4937760"/>
            <a:ext cx="4617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 / 依赖 / 关键路径 / 缓冲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0080" y="5577840"/>
            <a:ext cx="10908792" cy="502920"/>
          </a:xfrm>
          <a:prstGeom prst="roundRect">
            <a:avLst>
              <a:gd name="adj" fmla="val 10909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56692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关键：每个用户故事都必须有可测试的验收标准。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 / 39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用户故事不是一句话，是一份可验收契约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故事负责价值，验收标准负责边界。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1208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故事格式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14400" y="214884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作为 &lt;角色&gt;，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我希望 &lt;能力&gt;，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以便 &lt;价值&gt;。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14400" y="3429000"/>
            <a:ext cx="4617720" cy="2011680"/>
          </a:xfrm>
          <a:prstGeom prst="roundRect">
            <a:avLst>
              <a:gd name="adj" fmla="val 2273"/>
            </a:avLst>
          </a:prstGeom>
          <a:solidFill>
            <a:srgbClr val="F7F9FC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356616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示例：US-004 创建任务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97280" y="384048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作为 项目成员，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我希望 创建一个带负责人和截止日期的任务，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以便 我能把工作分配清楚。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172200" y="178308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验收标准（Given / When / Then）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72200" y="2194560"/>
            <a:ext cx="530352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2359152"/>
            <a:ext cx="566928" cy="365760"/>
          </a:xfrm>
          <a:prstGeom prst="roundRect">
            <a:avLst>
              <a:gd name="adj" fmla="val 12500"/>
            </a:avLst>
          </a:prstGeom>
          <a:solidFill>
            <a:srgbClr val="16A34A"/>
          </a:solidFill>
          <a:ln w="6350">
            <a:solidFill>
              <a:srgbClr val="16A3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239572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AC-1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040880" y="230428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正常创建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503920" y="230428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 + 卡片出现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172200" y="3063240"/>
            <a:ext cx="530352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3227832"/>
            <a:ext cx="566928" cy="365760"/>
          </a:xfrm>
          <a:prstGeom prst="roundRect">
            <a:avLst>
              <a:gd name="adj" fmla="val 12500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326440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AC-2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040880" y="31729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标题为空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503920" y="31729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400 + 字段错误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172200" y="3931920"/>
            <a:ext cx="530352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09360" y="4096512"/>
            <a:ext cx="566928" cy="365760"/>
          </a:xfrm>
          <a:prstGeom prst="roundRect">
            <a:avLst>
              <a:gd name="adj" fmla="val 12500"/>
            </a:avLst>
          </a:prstGeom>
          <a:solidFill>
            <a:srgbClr val="DC2626"/>
          </a:solidFill>
          <a:ln w="6350">
            <a:solidFill>
              <a:srgbClr val="DC262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0" y="41330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AC-3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040880" y="404164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无权限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0" y="40416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403 + 提示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172200" y="4800600"/>
            <a:ext cx="530352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09360" y="4965192"/>
            <a:ext cx="566928" cy="365760"/>
          </a:xfrm>
          <a:prstGeom prst="roundRect">
            <a:avLst>
              <a:gd name="adj" fmla="val 12500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09360" y="500176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AC-4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7040880" y="491032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日期非法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503920" y="49103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400 + 提示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172200" y="5806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验收标准的质量，决定 E2E 的质量。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 / 39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CSV 是唯一状态源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状态只能由脚本更新，不能手改 CSV。</a:t>
            </a:r>
            <a:endParaRPr lang="en-US" sz="12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658368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737360"/>
                <a:gridCol w="822960"/>
                <a:gridCol w="128016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story_id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title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priority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status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owner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US-001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用户登录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P0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qa_pass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backend-1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US-002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创建项目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P0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qa_pass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backend-2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US-003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邀请成员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P0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integ_done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backend-2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US-004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创建任务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P0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integ_done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backend-3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US-005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任务看板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P1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dev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frontend-1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7543800" y="132588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状态机（按生命周期流转）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7543800" y="1645920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543800" y="170078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9555480" y="1645920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555480" y="170078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ready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7543800" y="2212848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543800" y="2267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designing</a:t>
            </a:r>
            <a:endParaRPr lang="en-US" sz="750" dirty="0"/>
          </a:p>
        </p:txBody>
      </p:sp>
      <p:sp>
        <p:nvSpPr>
          <p:cNvPr id="14" name="Shape 11"/>
          <p:cNvSpPr/>
          <p:nvPr/>
        </p:nvSpPr>
        <p:spPr>
          <a:xfrm>
            <a:off x="9555480" y="2212848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555480" y="2267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</a:t>
            </a:r>
            <a:endParaRPr lang="en-US" sz="750" dirty="0"/>
          </a:p>
        </p:txBody>
      </p:sp>
      <p:sp>
        <p:nvSpPr>
          <p:cNvPr id="16" name="Shape 13"/>
          <p:cNvSpPr/>
          <p:nvPr/>
        </p:nvSpPr>
        <p:spPr>
          <a:xfrm>
            <a:off x="7543800" y="2779776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43800" y="2834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unit_done</a:t>
            </a:r>
            <a:endParaRPr lang="en-US" sz="750" dirty="0"/>
          </a:p>
        </p:txBody>
      </p:sp>
      <p:sp>
        <p:nvSpPr>
          <p:cNvPr id="18" name="Shape 15"/>
          <p:cNvSpPr/>
          <p:nvPr/>
        </p:nvSpPr>
        <p:spPr>
          <a:xfrm>
            <a:off x="9555480" y="2779776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00C2FF"/>
          </a:solidFill>
          <a:ln w="9525">
            <a:solidFill>
              <a:srgbClr val="00C2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555480" y="2834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B1F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integ_done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7543800" y="3346704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4380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qa_pass</a:t>
            </a:r>
            <a:endParaRPr lang="en-US" sz="750" dirty="0"/>
          </a:p>
        </p:txBody>
      </p:sp>
      <p:sp>
        <p:nvSpPr>
          <p:cNvPr id="22" name="Shape 19"/>
          <p:cNvSpPr/>
          <p:nvPr/>
        </p:nvSpPr>
        <p:spPr>
          <a:xfrm>
            <a:off x="9555480" y="3346704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55548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deployed_dev</a:t>
            </a:r>
            <a:endParaRPr lang="en-US" sz="750" dirty="0"/>
          </a:p>
        </p:txBody>
      </p:sp>
      <p:sp>
        <p:nvSpPr>
          <p:cNvPr id="24" name="Shape 21"/>
          <p:cNvSpPr/>
          <p:nvPr/>
        </p:nvSpPr>
        <p:spPr>
          <a:xfrm>
            <a:off x="7543800" y="3913632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543800" y="396849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deployed_prod</a:t>
            </a:r>
            <a:endParaRPr lang="en-US" sz="750" dirty="0"/>
          </a:p>
        </p:txBody>
      </p:sp>
      <p:sp>
        <p:nvSpPr>
          <p:cNvPr id="26" name="Shape 23"/>
          <p:cNvSpPr/>
          <p:nvPr/>
        </p:nvSpPr>
        <p:spPr>
          <a:xfrm>
            <a:off x="9555480" y="3913632"/>
            <a:ext cx="18288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555480" y="396849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verified_prod</a:t>
            </a:r>
            <a:endParaRPr lang="en-US" sz="750" dirty="0"/>
          </a:p>
        </p:txBody>
      </p:sp>
      <p:sp>
        <p:nvSpPr>
          <p:cNvPr id="28" name="Shape 25"/>
          <p:cNvSpPr/>
          <p:nvPr/>
        </p:nvSpPr>
        <p:spPr>
          <a:xfrm>
            <a:off x="640080" y="4343400"/>
            <a:ext cx="6583680" cy="1417320"/>
          </a:xfrm>
          <a:prstGeom prst="roundRect">
            <a:avLst>
              <a:gd name="adj" fmla="val 5161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40080" y="4343400"/>
            <a:ext cx="658368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0" name="Shape 27"/>
          <p:cNvSpPr/>
          <p:nvPr/>
        </p:nvSpPr>
        <p:spPr>
          <a:xfrm>
            <a:off x="777240" y="445312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31" name="Shape 28"/>
          <p:cNvSpPr/>
          <p:nvPr/>
        </p:nvSpPr>
        <p:spPr>
          <a:xfrm>
            <a:off x="941832" y="445312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32" name="Shape 29"/>
          <p:cNvSpPr/>
          <p:nvPr/>
        </p:nvSpPr>
        <p:spPr>
          <a:xfrm>
            <a:off x="1106424" y="445312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33" name="Text 30"/>
          <p:cNvSpPr/>
          <p:nvPr/>
        </p:nvSpPr>
        <p:spPr>
          <a:xfrm>
            <a:off x="1325880" y="4407408"/>
            <a:ext cx="5715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update_story_status.py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822960" y="4782312"/>
            <a:ext cx="6217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python3 scripts/update_story_status.py \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--file docs/00-discovery/user-story.csv \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--story US-004 --status integ_done \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--report docs/03-dev/reports/US-004.md</a:t>
            </a:r>
            <a:endParaRPr lang="en-US" sz="920" dirty="0"/>
          </a:p>
        </p:txBody>
      </p:sp>
      <p:sp>
        <p:nvSpPr>
          <p:cNvPr id="35" name="Text 32"/>
          <p:cNvSpPr/>
          <p:nvPr/>
        </p:nvSpPr>
        <p:spPr>
          <a:xfrm>
            <a:off x="7543800" y="475488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CSV 还索引：改动文件、功能报告、E2E manifest、各环境部署状态。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/ 39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技术设计：三件套 + 一张施工图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契约优先：先写接口和表，再写实现。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764792"/>
            <a:ext cx="54864" cy="140817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8288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tech-design.md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40" y="22860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架构 / 组件 / 数据流 / 并发 / 安全 / 部署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72200" y="16002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336792" y="1764792"/>
            <a:ext cx="54864" cy="140817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18288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openapi.yaml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22860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前后端唯一接口事实：字段、错误、分页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35661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3730752"/>
            <a:ext cx="54864" cy="140817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7947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schema.sql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05840" y="425196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 / 索引 / 约束 / 迁移 / 回滚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172200" y="356616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336792" y="3730752"/>
            <a:ext cx="54864" cy="140817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20" name="Text 18"/>
          <p:cNvSpPr/>
          <p:nvPr/>
        </p:nvSpPr>
        <p:spPr>
          <a:xfrm>
            <a:off x="6537960" y="37947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feature-implementation.md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37960" y="425196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每个故事怎么落地：事务、错误码、测试、文件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40080" y="5623560"/>
            <a:ext cx="10908792" cy="457200"/>
          </a:xfrm>
          <a:prstGeom prst="roundRect">
            <a:avLst>
              <a:gd name="adj" fmla="val 10000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571500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OpenAPI + schema 是机器可读的契约；feature-implementation 是 Agent 的施工图。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/ 39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G4 契约冻结：并行的前提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契约不冻结，并行就是制造冲突。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5257800" cy="132588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192024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1920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17320" y="1810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 契约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17320" y="217627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字段 / 错误码 / 分页 / 幂等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172200" y="1645920"/>
            <a:ext cx="5257800" cy="132588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00800" y="192024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1920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949440" y="1810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DB 模型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949440" y="217627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 / 索引 / 约束 / 迁移顺序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40080" y="3200400"/>
            <a:ext cx="5257800" cy="132588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68680" y="347472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417320" y="336499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模块边界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417320" y="37307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adapter → usecase → domain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172200" y="3200400"/>
            <a:ext cx="5257800" cy="132588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00800" y="347472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0" y="3474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949440" y="336499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文件所有权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949440" y="37307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谁能改哪些文件；共享文件串行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40080" y="5074920"/>
            <a:ext cx="10908792" cy="6858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519379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冻结后才能开多个 Agent；任何变更走 CR，不悄悄改契约。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 / 39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请求隔离：多 Agent 并行的底线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请求之间互不干扰，Agent 之间才不会互相踩踏。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26060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737360"/>
            <a:ext cx="54864" cy="128016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无全局可变状态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33172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依赖注入，运行期只读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429000" y="1600200"/>
            <a:ext cx="26060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66160" y="1737360"/>
            <a:ext cx="54864" cy="128016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2" name="Text 10"/>
          <p:cNvSpPr/>
          <p:nvPr/>
        </p:nvSpPr>
        <p:spPr>
          <a:xfrm>
            <a:off x="374904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每请求 context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749040" y="233172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超时、request_id、user/tenant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217920" y="1600200"/>
            <a:ext cx="26060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55080" y="1737360"/>
            <a:ext cx="54864" cy="1280160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16" name="Text 14"/>
          <p:cNvSpPr/>
          <p:nvPr/>
        </p:nvSpPr>
        <p:spPr>
          <a:xfrm>
            <a:off x="653796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每个写请求一个事务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37960" y="233172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 + 审计 + outbox 同事务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9006840" y="1600200"/>
            <a:ext cx="26060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144000" y="1737360"/>
            <a:ext cx="54864" cy="128016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20" name="Text 18"/>
          <p:cNvSpPr/>
          <p:nvPr/>
        </p:nvSpPr>
        <p:spPr>
          <a:xfrm>
            <a:off x="932688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幂等 + 连接池上限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326880" y="233172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Idempotency-Key；MaxConns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0080" y="3474720"/>
            <a:ext cx="10908792" cy="2057400"/>
          </a:xfrm>
          <a:prstGeom prst="roundRect">
            <a:avLst>
              <a:gd name="adj" fmla="val 3556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474720"/>
            <a:ext cx="10908792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4" name="Shape 22"/>
          <p:cNvSpPr/>
          <p:nvPr/>
        </p:nvSpPr>
        <p:spPr>
          <a:xfrm>
            <a:off x="777240" y="358444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25" name="Shape 23"/>
          <p:cNvSpPr/>
          <p:nvPr/>
        </p:nvSpPr>
        <p:spPr>
          <a:xfrm>
            <a:off x="941832" y="358444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26" name="Shape 24"/>
          <p:cNvSpPr/>
          <p:nvPr/>
        </p:nvSpPr>
        <p:spPr>
          <a:xfrm>
            <a:off x="1106424" y="358444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27" name="Text 25"/>
          <p:cNvSpPr/>
          <p:nvPr/>
        </p:nvSpPr>
        <p:spPr>
          <a:xfrm>
            <a:off x="1325880" y="3538728"/>
            <a:ext cx="10040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Go：每请求 context + 超时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" y="3913632"/>
            <a:ext cx="10543032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00C2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ctx, cancel := context.WithTimeout(r.Context(), 5*time.Second)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defer cancel()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用户/租户只从 context 取，不存全局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user, ok := auth.UserFrom(ctx)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tenantID := auth.TenantIDFrom(ctx)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写请求：任务 + 审计 + outbox 在同一事务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:= s.db.WithTx(ctx, func(tx pgx.Tx) error { ... })</a:t>
            </a:r>
            <a:endParaRPr lang="en-US" sz="920" dirty="0"/>
          </a:p>
        </p:txBody>
      </p:sp>
      <p:sp>
        <p:nvSpPr>
          <p:cNvPr id="29" name="Text 27"/>
          <p:cNvSpPr/>
          <p:nvPr/>
        </p:nvSpPr>
        <p:spPr>
          <a:xfrm>
            <a:off x="640080" y="57150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很容易写全局变量；这是架构评审的必查项。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/ 39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 Agent 一个 worktree，一个文件只有一个主人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并行度：第一次 2 个 Agent，熟练后 3-4 个。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2743200" cy="1005840"/>
          </a:xfrm>
          <a:prstGeom prst="roundRect">
            <a:avLst>
              <a:gd name="adj" fmla="val 5455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3852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main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共享基础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60020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00C2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37760" y="17099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937760" y="203911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feat/US-001-login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566160" y="2331720"/>
            <a:ext cx="1188720" cy="-274320"/>
          </a:xfrm>
          <a:prstGeom prst="line">
            <a:avLst/>
          </a:prstGeom>
          <a:noFill/>
          <a:ln w="15240">
            <a:solidFill>
              <a:srgbClr val="CBD5E1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4754880" y="292608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B70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0" y="303580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937760" y="336499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feat/US-002-project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566160" y="2331720"/>
            <a:ext cx="1188720" cy="1051560"/>
          </a:xfrm>
          <a:prstGeom prst="line">
            <a:avLst/>
          </a:prstGeom>
          <a:noFill/>
          <a:ln w="15240">
            <a:solidFill>
              <a:srgbClr val="CBD5E1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4754880" y="4251960"/>
            <a:ext cx="3017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00C2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37760" y="436168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37760" y="46908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feat/US-004-task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566160" y="2331720"/>
            <a:ext cx="1188720" cy="2377440"/>
          </a:xfrm>
          <a:prstGeom prst="line">
            <a:avLst/>
          </a:prstGeom>
          <a:noFill/>
          <a:ln w="15240">
            <a:solidFill>
              <a:srgbClr val="CBD5E1"/>
            </a:solidFill>
            <a:prstDash val="dash"/>
          </a:ln>
        </p:spPr>
      </p:sp>
      <p:sp>
        <p:nvSpPr>
          <p:cNvPr id="20" name="Text 18"/>
          <p:cNvSpPr/>
          <p:nvPr/>
        </p:nvSpPr>
        <p:spPr>
          <a:xfrm>
            <a:off x="822960" y="562356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worktree add ../worktrees/US-004 -b feat/US-004-task main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8138160" y="1600200"/>
            <a:ext cx="3383280" cy="3931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21040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并行交通规则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321040" y="2194560"/>
            <a:ext cx="3017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共享文件只由架构 Agent 改</a:t>
            </a:r>
            <a:endParaRPr lang="en-US" sz="9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迁移文件统一编号、串行</a:t>
            </a:r>
            <a:endParaRPr lang="en-US" sz="9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冲突时停止，不自动 ours/theirs</a:t>
            </a:r>
            <a:endParaRPr lang="en-US" sz="9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一个故事一个会话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8321040" y="4892040"/>
            <a:ext cx="3017520" cy="411480"/>
          </a:xfrm>
          <a:prstGeom prst="roundRect">
            <a:avLst>
              <a:gd name="adj" fmla="val 11111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12480" y="497433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并行度：2-3 个 Agent 起步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 / 39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需求与设计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CLAUDE.md：项目宪法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每次会话自动加载；短而关键，细节放 docs/。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12080" cy="3931920"/>
          </a:xfrm>
          <a:prstGeom prst="roundRect">
            <a:avLst>
              <a:gd name="adj" fmla="val 186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应该写什么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24028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一句话：产品为谁解决什么问题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技术栈、目录、常用命令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编码约定：错误码、UTC、权限在后端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禁止事项：不改未授权文件、不删测试、不泄密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完成定义：测试、报告、CSV、审查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14400" y="4892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只放长期约定；临时状态放 CSV。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080760" y="1600200"/>
            <a:ext cx="5440680" cy="3931920"/>
          </a:xfrm>
          <a:prstGeom prst="roundRect">
            <a:avLst>
              <a:gd name="adj" fmla="val 1860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80760" y="1600200"/>
            <a:ext cx="544068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7920" y="170992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1"/>
          <p:cNvSpPr/>
          <p:nvPr/>
        </p:nvSpPr>
        <p:spPr>
          <a:xfrm>
            <a:off x="6382512" y="170992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2"/>
          <p:cNvSpPr/>
          <p:nvPr/>
        </p:nvSpPr>
        <p:spPr>
          <a:xfrm>
            <a:off x="6547104" y="170992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3"/>
          <p:cNvSpPr/>
          <p:nvPr/>
        </p:nvSpPr>
        <p:spPr>
          <a:xfrm>
            <a:off x="6766560" y="1664208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CLAUDE.md（节选）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263640" y="2039112"/>
            <a:ext cx="5074920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常用命令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 dev / make test / make lint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 e2e / make report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禁止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不改 router.go / main.go / migrations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不删/跳过测试让 CI 变绿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不把密钥写进代码或日志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完成定义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单测 + 集成测试全绿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生成功能报告并更新 CSV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代码审查无 P0/P1</a:t>
            </a:r>
            <a:endParaRPr lang="en-US" sz="920" dirty="0"/>
          </a:p>
        </p:txBody>
      </p:sp>
      <p:sp>
        <p:nvSpPr>
          <p:cNvPr id="17" name="Text 15"/>
          <p:cNvSpPr/>
          <p:nvPr/>
        </p:nvSpPr>
        <p:spPr>
          <a:xfrm>
            <a:off x="640080" y="562356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控制在 250 行以内；它是宪法，不是百科全书。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 / 39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03 /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73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 Agent 编码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让多个 Agent 像一支工程队。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926080" cy="0"/>
          </a:xfrm>
          <a:prstGeom prst="line">
            <a:avLst/>
          </a:prstGeom>
          <a:noFill/>
          <a:ln w="25400">
            <a:solidFill>
              <a:srgbClr val="FFB70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4348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任务书 + worktree + TDD + 报告。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989320"/>
            <a:ext cx="146304" cy="14630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1" name="Shape 9"/>
          <p:cNvSpPr/>
          <p:nvPr/>
        </p:nvSpPr>
        <p:spPr>
          <a:xfrm>
            <a:off x="1609344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2" name="Shape 10"/>
          <p:cNvSpPr/>
          <p:nvPr/>
        </p:nvSpPr>
        <p:spPr>
          <a:xfrm>
            <a:off x="1901952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 / 39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多 AGENT 编码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谁干什么：一张 Agent 分工表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角色清晰、权限清晰、模型档位清晰。</a:t>
            </a:r>
            <a:endParaRPr lang="en-US" sz="125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90879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6400800"/>
                <a:gridCol w="1463040"/>
                <a:gridCol w="16733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Agent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职责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并发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架构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共享文件 / 路由 / 迁移 / 契约变更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串行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后端功能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一个故事的后端 + 单测 + 集成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中/强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前端功能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页面 / 组件 / 联调 + 测试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中/强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集成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合并 / 全量测试 / 冲突处理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串行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测试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E2E / 截图 / Word 报告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审查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只读：安全 / 契约 / 测试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最强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发布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构建 / 部署 / 冒烟 / 回滚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串行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40080" y="58064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审查 Agent 只读；发布 Agent 执行但不批准；人保留最终批准权。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 / 39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多 AGENT 编码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任务书：Agent 的开工合同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没有停止条件的 Agent，会为了“完成”而改契约、删测试。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30352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4650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746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280160" y="16916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86000" y="1691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交付什么，做到什么程度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2423160"/>
            <a:ext cx="530352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2569464"/>
            <a:ext cx="365760" cy="36576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2569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280160" y="25146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286000" y="2514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可改/禁改文件，共享文件走 CR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3246120"/>
            <a:ext cx="530352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392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280160" y="33375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286000" y="33375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 / 错误码 / 事务 / 幂等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40080" y="4069080"/>
            <a:ext cx="530352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15384"/>
            <a:ext cx="365760" cy="36576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4215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280160" y="4160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286000" y="41605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 / 集成 / 命令 / 覆盖率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" y="4892040"/>
            <a:ext cx="530352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7240" y="5038344"/>
            <a:ext cx="365760" cy="36576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777240" y="5038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280160" y="4983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停止条件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286000" y="49834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契约冲突 / 需要共享文件 / 测试不明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172200" y="1600200"/>
            <a:ext cx="5349240" cy="3383280"/>
          </a:xfrm>
          <a:prstGeom prst="roundRect">
            <a:avLst>
              <a:gd name="adj" fmla="val 2162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72200" y="1600200"/>
            <a:ext cx="534924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3" name="Shape 31"/>
          <p:cNvSpPr/>
          <p:nvPr/>
        </p:nvSpPr>
        <p:spPr>
          <a:xfrm>
            <a:off x="6309360" y="170992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34" name="Shape 32"/>
          <p:cNvSpPr/>
          <p:nvPr/>
        </p:nvSpPr>
        <p:spPr>
          <a:xfrm>
            <a:off x="6473952" y="170992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35" name="Shape 33"/>
          <p:cNvSpPr/>
          <p:nvPr/>
        </p:nvSpPr>
        <p:spPr>
          <a:xfrm>
            <a:off x="6638544" y="170992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1664208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agent-brief.md（节选）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6355080" y="2039112"/>
            <a:ext cx="498348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Agent 任务书：US-004 创建任务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文件所有权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可改：internal/usecase/task/**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禁止：router.go / main.go / migrations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契约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/api/v1/tasks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400 / 403 / 404 / 409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完成定义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go test -race ./... 全绿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生成功能报告 + 更新 CSV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 停止条件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契约冲突 / 需要共享文件 / 测试不明</a:t>
            </a:r>
            <a:endParaRPr lang="en-US" sz="920" dirty="0"/>
          </a:p>
        </p:txBody>
      </p:sp>
      <p:sp>
        <p:nvSpPr>
          <p:cNvPr id="38" name="Shape 36"/>
          <p:cNvSpPr/>
          <p:nvPr/>
        </p:nvSpPr>
        <p:spPr>
          <a:xfrm>
            <a:off x="6172200" y="5166360"/>
            <a:ext cx="5349240" cy="548640"/>
          </a:xfrm>
          <a:prstGeom prst="roundRect">
            <a:avLst>
              <a:gd name="adj" fmla="val 8333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355080" y="5266944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停止条件是防跑偏的关键：契约冲突 / 共享文件 / 测试不明 → 停下来报告。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23 / 39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多 AGENT 编码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TDD 循环：让测试先失败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先看到红色，才能证明测试真的在测东西。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411480" cy="41148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17320" y="16642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读契约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154680" y="168249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OpenAPI / schema / 实现细节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822960" y="2450592"/>
            <a:ext cx="411480" cy="41148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4505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17320" y="2468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写失败测试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154680" y="2487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空标题 / 无权限 / 冲突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822960" y="3255264"/>
            <a:ext cx="411480" cy="411480"/>
          </a:xfrm>
          <a:prstGeom prst="ellipse">
            <a:avLst/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32552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417320" y="32735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最小实现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154680" y="32918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只让测试通过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22960" y="4059936"/>
            <a:ext cx="411480" cy="411480"/>
          </a:xfrm>
          <a:prstGeom prst="ellipse">
            <a:avLst/>
          </a:prstGeom>
          <a:solidFill>
            <a:srgbClr val="0284C7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40599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417320" y="407822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重构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54680" y="40965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保持测试绿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22960" y="4864608"/>
            <a:ext cx="411480" cy="411480"/>
          </a:xfrm>
          <a:prstGeom prst="ellipse">
            <a:avLst/>
          </a:prstGeom>
          <a:solidFill>
            <a:srgbClr val="0284C7"/>
          </a:solidFill>
          <a:ln/>
        </p:spPr>
      </p:sp>
      <p:sp>
        <p:nvSpPr>
          <p:cNvPr id="23" name="Text 21"/>
          <p:cNvSpPr/>
          <p:nvPr/>
        </p:nvSpPr>
        <p:spPr>
          <a:xfrm>
            <a:off x="822960" y="48646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17320" y="48828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lint / 集成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154680" y="490118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race / vet / lint / 全量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172200" y="1645920"/>
            <a:ext cx="5349240" cy="3200400"/>
          </a:xfrm>
          <a:prstGeom prst="roundRect">
            <a:avLst>
              <a:gd name="adj" fmla="val 2286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72200" y="1645920"/>
            <a:ext cx="534924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28" name="Shape 26"/>
          <p:cNvSpPr/>
          <p:nvPr/>
        </p:nvSpPr>
        <p:spPr>
          <a:xfrm>
            <a:off x="6309360" y="175564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29" name="Shape 27"/>
          <p:cNvSpPr/>
          <p:nvPr/>
        </p:nvSpPr>
        <p:spPr>
          <a:xfrm>
            <a:off x="6473952" y="175564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30" name="Shape 28"/>
          <p:cNvSpPr/>
          <p:nvPr/>
        </p:nvSpPr>
        <p:spPr>
          <a:xfrm>
            <a:off x="6638544" y="175564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31" name="Text 29"/>
          <p:cNvSpPr/>
          <p:nvPr/>
        </p:nvSpPr>
        <p:spPr>
          <a:xfrm>
            <a:off x="6858000" y="1709928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TDD 循环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355080" y="2084832"/>
            <a:ext cx="498348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 test ./internal/usecase/task/...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DC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FAIL  TestCreateTask_EmptyTitle  (red)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写最小实现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 (s *Service) Create(...) (*Task, error) { ... }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 test -race ./...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6A34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  ok  internal/usecase/task  (green)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补边界：无权限 / 项目归档 / 幂等</a:t>
            </a:r>
            <a:endParaRPr lang="en-US" sz="920" dirty="0"/>
          </a:p>
        </p:txBody>
      </p:sp>
      <p:sp>
        <p:nvSpPr>
          <p:cNvPr id="33" name="Shape 31"/>
          <p:cNvSpPr/>
          <p:nvPr/>
        </p:nvSpPr>
        <p:spPr>
          <a:xfrm>
            <a:off x="6172200" y="5029200"/>
            <a:ext cx="5349240" cy="594360"/>
          </a:xfrm>
          <a:prstGeom prst="roundRect">
            <a:avLst>
              <a:gd name="adj" fmla="val 7692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55080" y="5148072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测试质量三问：会失败吗？覆盖错误码/权限吗？有并发测试吗？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40080" y="576072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很容易写“永远通过”的测试；要求先红后绿，并审查测试质量。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 / 39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多 AGENT 编码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一个故事，一份报告，一行状态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各功能不共用报告；CSV 是索引，不是日记。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1208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功能报告（一个故事一份）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40280"/>
            <a:ext cx="45720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基本信息：故事 / 分支 / Agent / 时间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改动文件：逐文件说明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实现要点：权限、事务、并发、错误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测试结果：单测 / 集成 / race / lint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 覆盖：每条验收标准对应的测试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已知限制：没做完的、有风险的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证据：commit / CI / manifest / 截图</a:t>
            </a:r>
            <a:endParaRPr lang="en-US" sz="10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600200"/>
          <a:ext cx="5349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52044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字段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值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story_id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US-004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status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integ_done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feature_report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docs/03-dev/reports/US-004.md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e2e_manifest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docs/04-qa/manifests/US-004.json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dev_deploy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deployed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172200" y="4160520"/>
            <a:ext cx="5349240" cy="1600200"/>
          </a:xfrm>
          <a:prstGeom prst="roundRect">
            <a:avLst>
              <a:gd name="adj" fmla="val 4571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172200" y="4160520"/>
            <a:ext cx="534924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2" name="Shape 9"/>
          <p:cNvSpPr/>
          <p:nvPr/>
        </p:nvSpPr>
        <p:spPr>
          <a:xfrm>
            <a:off x="6309360" y="427024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3" name="Shape 10"/>
          <p:cNvSpPr/>
          <p:nvPr/>
        </p:nvSpPr>
        <p:spPr>
          <a:xfrm>
            <a:off x="6473952" y="427024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4" name="Shape 11"/>
          <p:cNvSpPr/>
          <p:nvPr/>
        </p:nvSpPr>
        <p:spPr>
          <a:xfrm>
            <a:off x="6638544" y="427024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5" name="Text 12"/>
          <p:cNvSpPr/>
          <p:nvPr/>
        </p:nvSpPr>
        <p:spPr>
          <a:xfrm>
            <a:off x="6858000" y="4224528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更新状态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6355080" y="4599432"/>
            <a:ext cx="498348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python3 scripts/update_story_status.py \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--story US-004 --status integ_done \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--report docs/03-dev/reports/US-004.md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/ 39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多 AGENT 编码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合并顺序，决定并行成败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并行不是目的，减少返工才是。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40080" y="16002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推荐合并顺序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85800" y="2011680"/>
            <a:ext cx="365760" cy="365760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011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88720" y="20299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共享基础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017520" y="204825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main / router / migrations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85800" y="2578608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2578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88720" y="259689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017520" y="261518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US-001 登录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85800" y="314553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145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88720" y="31638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 / 成员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017520" y="318211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US-002 / US-003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85800" y="371246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3712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88720" y="37307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017520" y="3749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US-004 / US-005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685800" y="4279392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4" name="Text 22"/>
          <p:cNvSpPr/>
          <p:nvPr/>
        </p:nvSpPr>
        <p:spPr>
          <a:xfrm>
            <a:off x="685800" y="4279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88720" y="42976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3017520" y="43159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按页面依赖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685800" y="4846320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" y="4846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88720" y="4864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测试修复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017520" y="488289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全量 + E2E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6172200" y="160020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0" y="17830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上下文与成本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400800" y="224028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一个故事一个会话，做完 /clear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@文件精确引用，不让 AI 自己找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机械任务用快模型；架构/审查用强模型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截图只存文件，不回读模型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冲突时停止，不自动解决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400800" y="39776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 亿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6400800" y="440740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tokens / 月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8686800" y="39776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¥171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8686800" y="440740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常规开发成本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172200" y="5074920"/>
            <a:ext cx="5349240" cy="594360"/>
          </a:xfrm>
          <a:prstGeom prst="roundRect">
            <a:avLst>
              <a:gd name="adj" fmla="val 7692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355080" y="5193792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经验值：一个故事 30-90 分钟；人工审查 15-30 分钟。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 / 39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04 /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73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质量与发布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没有证据的完成，不算完成。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926080" cy="0"/>
          </a:xfrm>
          <a:prstGeom prst="line">
            <a:avLst/>
          </a:prstGeom>
          <a:noFill/>
          <a:ln w="25400">
            <a:solidFill>
              <a:srgbClr val="FFB70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4348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编译器 + 测试 + E2E + 人。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1" name="Shape 9"/>
          <p:cNvSpPr/>
          <p:nvPr/>
        </p:nvSpPr>
        <p:spPr>
          <a:xfrm>
            <a:off x="1609344" y="5989320"/>
            <a:ext cx="146304" cy="14630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2" name="Shape 10"/>
          <p:cNvSpPr/>
          <p:nvPr/>
        </p:nvSpPr>
        <p:spPr>
          <a:xfrm>
            <a:off x="1901952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 / 39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四层防线，层层过滤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编译器是测谎仪，不是业务验收员。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9601200" cy="777240"/>
          </a:xfrm>
          <a:prstGeom prst="roundRect">
            <a:avLst>
              <a:gd name="adj" fmla="val 5882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84708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371600" y="17556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编译器 / 类型 / lint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480560" y="182880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语法、类型、签名、明显静态错误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40080" y="2606040"/>
            <a:ext cx="8595360" cy="777240"/>
          </a:xfrm>
          <a:prstGeom prst="roundRect">
            <a:avLst>
              <a:gd name="adj" fmla="val 5882"/>
            </a:avLst>
          </a:prstGeom>
          <a:solidFill>
            <a:srgbClr val="0284C7"/>
          </a:solidFill>
          <a:ln w="6350">
            <a:solidFill>
              <a:srgbClr val="028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80720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371600" y="27157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单元 + 集成测试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480560" y="27889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业务规则、边界、数据库约束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640080" y="3566160"/>
            <a:ext cx="7589520" cy="777240"/>
          </a:xfrm>
          <a:prstGeom prst="roundRect">
            <a:avLst>
              <a:gd name="adj" fmla="val 5882"/>
            </a:avLst>
          </a:prstGeom>
          <a:solidFill>
            <a:srgbClr val="00C2FF"/>
          </a:solidFill>
          <a:ln w="6350">
            <a:solidFill>
              <a:srgbClr val="00C2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7673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371600" y="367588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 + API 测试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480560" y="37490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前后端字段、错误格式、状态码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40080" y="4526280"/>
            <a:ext cx="6583680" cy="777240"/>
          </a:xfrm>
          <a:prstGeom prst="roundRect">
            <a:avLst>
              <a:gd name="adj" fmla="val 5882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7274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371600" y="46360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E2E + 人工走查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80560" y="47091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真实用户流程、视觉、体验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10058400" y="1645920"/>
            <a:ext cx="1463040" cy="38404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0412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3600" dirty="0"/>
          </a:p>
        </p:txBody>
      </p:sp>
      <p:sp>
        <p:nvSpPr>
          <p:cNvPr id="24" name="Text 22"/>
          <p:cNvSpPr/>
          <p:nvPr/>
        </p:nvSpPr>
        <p:spPr>
          <a:xfrm>
            <a:off x="10104120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层防线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104120" y="3063240"/>
            <a:ext cx="1371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越往下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越接近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真实用户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0104120" y="41605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↓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640080" y="57150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编译型语言解决“低级幻觉”；业务幻觉靠测试、契约和验收。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 / 39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生成太快，人的注意力跟不上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解法不是“多审查”，而是“让 AI 生产证据，人只做判断”。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0292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矛盾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21945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生成速度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14400" y="2468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↑ 10×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3291840" y="21945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人的注意力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1×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914400" y="3246120"/>
            <a:ext cx="44805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47472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代码越多，审查越堵；靠人肉看不过来。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14400" y="402336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产能瓶颈从“写”转移到了“看”。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943600" y="1600200"/>
            <a:ext cx="5577840" cy="3246120"/>
          </a:xfrm>
          <a:prstGeom prst="roundRect">
            <a:avLst>
              <a:gd name="adj" fmla="val 2254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0" y="17830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AI 治理 AI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0" y="2240280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8" name="Text 16"/>
          <p:cNvSpPr/>
          <p:nvPr/>
        </p:nvSpPr>
        <p:spPr>
          <a:xfrm>
            <a:off x="6217920" y="22402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720840" y="22219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生成全流程文件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052560" y="225856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 / 契约 / 任务书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217920" y="2862072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2" name="Text 20"/>
          <p:cNvSpPr/>
          <p:nvPr/>
        </p:nvSpPr>
        <p:spPr>
          <a:xfrm>
            <a:off x="6217920" y="28620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6720840" y="284378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生成测试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05256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 / 集成 / E2E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6217920" y="3483864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6" name="Text 24"/>
          <p:cNvSpPr/>
          <p:nvPr/>
        </p:nvSpPr>
        <p:spPr>
          <a:xfrm>
            <a:off x="621792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720840" y="34655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自动执行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052560" y="350215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CI / Chrome MCP / 截图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6217920" y="4105656"/>
            <a:ext cx="347472" cy="347472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30" name="Text 28"/>
          <p:cNvSpPr/>
          <p:nvPr/>
        </p:nvSpPr>
        <p:spPr>
          <a:xfrm>
            <a:off x="6217920" y="41056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720840" y="40873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生成人性化报告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9052560" y="412394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/ 结论 / 缺陷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640080" y="5120640"/>
            <a:ext cx="10908792" cy="640080"/>
          </a:xfrm>
          <a:prstGeom prst="roundRect">
            <a:avLst>
              <a:gd name="adj" fmla="val 8571"/>
            </a:avLst>
          </a:prstGeom>
          <a:solidFill>
            <a:srgbClr val="FFB703"/>
          </a:solidFill>
          <a:ln w="6350">
            <a:solidFill>
              <a:srgbClr val="FFB70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68680" y="5239512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人只做三件事：定目标、过门禁、做最终判断。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29 / 39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Chrome MCP：用文本 + JS 思考，用截图留证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图片回读模型太贵；文本和 JS 更准、更省。</a:t>
            </a:r>
            <a:endParaRPr lang="en-US" sz="125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53949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47472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chrome_navigate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打开 URL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chrome_read_page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可访问性树 / 元素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chrome_javascript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执行 JS，返回 JSON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chrome_console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控制台错误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chrome_network_capture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 / 状态码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chrome_screenshot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F172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截图留证（只存文件）</a:t>
                      </a:r>
                      <a:endParaRPr lang="en-US" sz="9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355080" y="1600200"/>
            <a:ext cx="5166360" cy="3246120"/>
          </a:xfrm>
          <a:prstGeom prst="roundRect">
            <a:avLst>
              <a:gd name="adj" fmla="val 2254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55080" y="1600200"/>
            <a:ext cx="5166360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9" name="Shape 6"/>
          <p:cNvSpPr/>
          <p:nvPr/>
        </p:nvSpPr>
        <p:spPr>
          <a:xfrm>
            <a:off x="6492240" y="170992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10" name="Shape 7"/>
          <p:cNvSpPr/>
          <p:nvPr/>
        </p:nvSpPr>
        <p:spPr>
          <a:xfrm>
            <a:off x="6656832" y="170992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11" name="Shape 8"/>
          <p:cNvSpPr/>
          <p:nvPr/>
        </p:nvSpPr>
        <p:spPr>
          <a:xfrm>
            <a:off x="6821424" y="170992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12" name="Text 9"/>
          <p:cNvSpPr/>
          <p:nvPr/>
        </p:nvSpPr>
        <p:spPr>
          <a:xfrm>
            <a:off x="7040880" y="1664208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用 JS 断言，不靠看图猜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537960" y="2039112"/>
            <a:ext cx="4800600" cy="2715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页面状态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({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location.pathname,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hasCard: !!document.querySelector(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'[data-testid="task-card"]')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</a:t>
            </a:r>
            <a:endParaRPr lang="en-US" sz="920" dirty="0"/>
          </a:p>
          <a:p>
            <a:pPr indent="0" marL="0">
              <a:buNone/>
            </a:pP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表单错误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document.querySelector(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'[data-testid="title-error"]')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?.textContent?.trim()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6355080" y="5029200"/>
            <a:ext cx="5166360" cy="777240"/>
          </a:xfrm>
          <a:prstGeom prst="roundRect">
            <a:avLst>
              <a:gd name="adj" fmla="val 7059"/>
            </a:avLst>
          </a:prstGeom>
          <a:solidFill>
            <a:srgbClr val="E0F2FE"/>
          </a:solidFill>
          <a:ln w="6350">
            <a:solidFill>
              <a:srgbClr val="E0F2F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37960" y="5166360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截图：storeBase64 = false，保存到磁盘，嵌入 Word，不回读模型。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40080" y="58064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能用一行 JS 拿到的事实，不要用截图。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/ 39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每一步截图，最后变成一份 Word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人像审文档一样审流程，不用来回点浏览器。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91640"/>
            <a:ext cx="20116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828800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77240" y="22677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执行步骤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77240" y="257860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navigate / click / fill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2852928" y="1691640"/>
            <a:ext cx="20116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990088" y="1828800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3" name="Text 11"/>
          <p:cNvSpPr/>
          <p:nvPr/>
        </p:nvSpPr>
        <p:spPr>
          <a:xfrm>
            <a:off x="2990088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990088" y="22677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JS 断言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990088" y="257860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预期 vs 实际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065776" y="1691640"/>
            <a:ext cx="20116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202936" y="1828800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8" name="Text 16"/>
          <p:cNvSpPr/>
          <p:nvPr/>
        </p:nvSpPr>
        <p:spPr>
          <a:xfrm>
            <a:off x="5202936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202936" y="22677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截图保存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202936" y="257860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storeBase64=false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7278624" y="1691640"/>
            <a:ext cx="20116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415784" y="1828800"/>
            <a:ext cx="347472" cy="347472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3" name="Text 21"/>
          <p:cNvSpPr/>
          <p:nvPr/>
        </p:nvSpPr>
        <p:spPr>
          <a:xfrm>
            <a:off x="7415784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15784" y="22677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 manifest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415784" y="257860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 / 断言 / 错误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9491472" y="1691640"/>
            <a:ext cx="201168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9628632" y="1828800"/>
            <a:ext cx="347472" cy="347472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8" name="Text 26"/>
          <p:cNvSpPr/>
          <p:nvPr/>
        </p:nvSpPr>
        <p:spPr>
          <a:xfrm>
            <a:off x="9628632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9628632" y="226771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 Word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9628632" y="257860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python-docx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640080" y="3429000"/>
            <a:ext cx="10908792" cy="1828800"/>
          </a:xfrm>
          <a:prstGeom prst="roundRect">
            <a:avLst>
              <a:gd name="adj" fmla="val 4000"/>
            </a:avLst>
          </a:prstGeom>
          <a:solidFill>
            <a:srgbClr val="08192D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0080" y="3429000"/>
            <a:ext cx="10908792" cy="310896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33" name="Shape 31"/>
          <p:cNvSpPr/>
          <p:nvPr/>
        </p:nvSpPr>
        <p:spPr>
          <a:xfrm>
            <a:off x="777240" y="3538728"/>
            <a:ext cx="91440" cy="91440"/>
          </a:xfrm>
          <a:prstGeom prst="ellipse">
            <a:avLst/>
          </a:prstGeom>
          <a:solidFill>
            <a:srgbClr val="FF5F57"/>
          </a:solidFill>
          <a:ln/>
        </p:spPr>
      </p:sp>
      <p:sp>
        <p:nvSpPr>
          <p:cNvPr id="34" name="Shape 32"/>
          <p:cNvSpPr/>
          <p:nvPr/>
        </p:nvSpPr>
        <p:spPr>
          <a:xfrm>
            <a:off x="941832" y="3538728"/>
            <a:ext cx="91440" cy="91440"/>
          </a:xfrm>
          <a:prstGeom prst="ellipse">
            <a:avLst/>
          </a:prstGeom>
          <a:solidFill>
            <a:srgbClr val="FEBC2E"/>
          </a:solidFill>
          <a:ln/>
        </p:spPr>
      </p:sp>
      <p:sp>
        <p:nvSpPr>
          <p:cNvPr id="35" name="Shape 33"/>
          <p:cNvSpPr/>
          <p:nvPr/>
        </p:nvSpPr>
        <p:spPr>
          <a:xfrm>
            <a:off x="1106424" y="3538728"/>
            <a:ext cx="91440" cy="91440"/>
          </a:xfrm>
          <a:prstGeom prst="ellipse">
            <a:avLst/>
          </a:prstGeom>
          <a:solidFill>
            <a:srgbClr val="28C840"/>
          </a:solidFill>
          <a:ln/>
        </p:spPr>
      </p:sp>
      <p:sp>
        <p:nvSpPr>
          <p:cNvPr id="36" name="Text 34"/>
          <p:cNvSpPr/>
          <p:nvPr/>
        </p:nvSpPr>
        <p:spPr>
          <a:xfrm>
            <a:off x="1325880" y="3493008"/>
            <a:ext cx="10040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manifest.json（节选）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822960" y="3867912"/>
            <a:ext cx="10543032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"story_id": "US-004", "result": "pass",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"steps": [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"index": 1, "action": "navigate", "status": "pass",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"screenshot": "screens/US-004/step-01.png" },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"index": 5, "action": "create-task", "status": "pass",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"assertions": [{ "expected": "201", "actual": "201" }] } ] }</a:t>
            </a:r>
            <a:endParaRPr lang="en-US" sz="920" dirty="0"/>
          </a:p>
        </p:txBody>
      </p:sp>
      <p:sp>
        <p:nvSpPr>
          <p:cNvPr id="38" name="Text 36"/>
          <p:cNvSpPr/>
          <p:nvPr/>
        </p:nvSpPr>
        <p:spPr>
          <a:xfrm>
            <a:off x="640080" y="562356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每一步都有：动作、预期、实际、截图、结果。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 / 39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报告 + 人工走查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人负责判断，AI 负责修改和取证。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212080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报告结构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40280"/>
            <a:ext cx="4572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封面：故事 / 环境 / 时间 / 结果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概要：通过 / 失败 / 缺陷统计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验收标准覆盖：AC → 步骤 → 结果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测试步骤：动作 / 预期 / 实际 / 截图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控制台与网络：错误 / request_id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缺陷清单：严重度 / 状态 / 修复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证据文件：manifest / 截图 / CI 日志</a:t>
            </a:r>
            <a:endParaRPr lang="en-US" sz="9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5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结论与签字：验收人 / 日期 / 遗留问题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914400" y="50749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= 可读证据 + 可签字结论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172200" y="1600200"/>
            <a:ext cx="5349240" cy="4114800"/>
          </a:xfrm>
          <a:prstGeom prst="roundRect">
            <a:avLst>
              <a:gd name="adj" fmla="val 1778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0" y="17830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人工走查流程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0" y="2240280"/>
            <a:ext cx="329184" cy="32918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22402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858000" y="224942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打开 Word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412480" y="226771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先看封面结论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400800" y="2880360"/>
            <a:ext cx="329184" cy="32918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858000" y="288950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逐页看截图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412480" y="29077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对照预期/实际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400800" y="3520440"/>
            <a:ext cx="329184" cy="32918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0" y="3520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858000" y="352958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批注问题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412480" y="35478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 Word 里标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400800" y="4160520"/>
            <a:ext cx="329184" cy="32918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4160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858000" y="416966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 AI 修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412480" y="4187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附失败证据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6400800" y="4800600"/>
            <a:ext cx="329184" cy="329184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0" y="48006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858000" y="480974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重跑失败故事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412480" y="48280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生成新报告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640080" y="58064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人只做 AI 不擅长的判断：交互、文案、视觉、异常体验。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 / 39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部署：AI 可以执行，人必须批准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生产发布 = 受控、可回滚、可验证的状态变更。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1417320" y="1865376"/>
            <a:ext cx="9326880" cy="0"/>
          </a:xfrm>
          <a:prstGeom prst="line">
            <a:avLst/>
          </a:prstGeom>
          <a:noFill/>
          <a:ln w="1905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7008" y="1645920"/>
            <a:ext cx="420624" cy="420624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8" name="Text 6"/>
          <p:cNvSpPr/>
          <p:nvPr/>
        </p:nvSpPr>
        <p:spPr>
          <a:xfrm>
            <a:off x="120700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7665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格式/静态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2761488" y="1645920"/>
            <a:ext cx="420624" cy="420624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12" name="Text 10"/>
          <p:cNvSpPr/>
          <p:nvPr/>
        </p:nvSpPr>
        <p:spPr>
          <a:xfrm>
            <a:off x="276148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23113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23113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单测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4315968" y="1645920"/>
            <a:ext cx="420624" cy="420624"/>
          </a:xfrm>
          <a:prstGeom prst="ellipse">
            <a:avLst/>
          </a:prstGeom>
          <a:solidFill>
            <a:srgbClr val="0284C7"/>
          </a:solidFill>
          <a:ln/>
        </p:spPr>
      </p:sp>
      <p:sp>
        <p:nvSpPr>
          <p:cNvPr id="16" name="Text 14"/>
          <p:cNvSpPr/>
          <p:nvPr/>
        </p:nvSpPr>
        <p:spPr>
          <a:xfrm>
            <a:off x="431596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78561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78561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集成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5870448" y="1645920"/>
            <a:ext cx="420624" cy="42062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0" name="Text 18"/>
          <p:cNvSpPr/>
          <p:nvPr/>
        </p:nvSpPr>
        <p:spPr>
          <a:xfrm>
            <a:off x="587044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534009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Build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34009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镜像/前端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7424928" y="1645920"/>
            <a:ext cx="420624" cy="42062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4" name="Text 22"/>
          <p:cNvSpPr/>
          <p:nvPr/>
        </p:nvSpPr>
        <p:spPr>
          <a:xfrm>
            <a:off x="742492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89457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Scan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89457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依赖/镜像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8979408" y="1645920"/>
            <a:ext cx="420624" cy="420624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8" name="Text 26"/>
          <p:cNvSpPr/>
          <p:nvPr/>
        </p:nvSpPr>
        <p:spPr>
          <a:xfrm>
            <a:off x="897940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844905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44905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冒烟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0533888" y="1645920"/>
            <a:ext cx="420624" cy="420624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10533888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003536" y="2148840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003536" y="2514600"/>
            <a:ext cx="1481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批准/回滚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640080" y="3474720"/>
            <a:ext cx="5212080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14400" y="363931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目标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914400" y="402336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前端：S3 + CloudFront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后端：ECS Fargate / Lambda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数据库：RDS + 迁移任务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回滚：任务定义 / 镜像版本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回滚顺序：前端 → 后端 → 数据库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172200" y="3474720"/>
            <a:ext cx="5349240" cy="2286000"/>
          </a:xfrm>
          <a:prstGeom prst="roundRect">
            <a:avLst>
              <a:gd name="adj" fmla="val 2800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0" y="363931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Syncthing 同步 AWS 登录态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400800" y="402336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同步：~/.aws/config + sso/cache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不要同步：~/.aws/credentials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SSO 短期凭证，最小权限</a:t>
            </a:r>
            <a:endParaRPr lang="en-US" sz="1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凭证过期就重新登录，不自动绕过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 / 39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质量与发布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线上验证：真实环境再走一遍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不通过就回滚或关开关，不能“先这样上线”。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810512"/>
            <a:ext cx="54864" cy="145389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8" name="Shape 6"/>
          <p:cNvSpPr/>
          <p:nvPr/>
        </p:nvSpPr>
        <p:spPr>
          <a:xfrm>
            <a:off x="1005840" y="192024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920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005840" y="246888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专用测试租户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005840" y="3017520"/>
            <a:ext cx="461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数据前缀 e2e-&lt;run&gt;-&lt;story&gt;-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72200" y="164592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36792" y="1810512"/>
            <a:ext cx="54864" cy="145389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14" name="Shape 12"/>
          <p:cNvSpPr/>
          <p:nvPr/>
        </p:nvSpPr>
        <p:spPr>
          <a:xfrm>
            <a:off x="6537960" y="192024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1920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537960" y="246888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只读优先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537960" y="3017520"/>
            <a:ext cx="461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写操作只碰自己创建的测试数据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365760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4672" y="3822192"/>
            <a:ext cx="54864" cy="1453896"/>
          </a:xfrm>
          <a:prstGeom prst="rect">
            <a:avLst/>
          </a:prstGeom>
          <a:solidFill>
            <a:srgbClr val="00C2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005840" y="3931920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05840" y="44805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Chrome MCP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005840" y="5029200"/>
            <a:ext cx="461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每一步截图 + manifest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72200" y="3657600"/>
            <a:ext cx="525780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336792" y="3822192"/>
            <a:ext cx="54864" cy="1453896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26" name="Shape 24"/>
          <p:cNvSpPr/>
          <p:nvPr/>
        </p:nvSpPr>
        <p:spPr>
          <a:xfrm>
            <a:off x="6537960" y="3931920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7" name="Text 25"/>
          <p:cNvSpPr/>
          <p:nvPr/>
        </p:nvSpPr>
        <p:spPr>
          <a:xfrm>
            <a:off x="653796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537960" y="44805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+ 监控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6537960" y="5029200"/>
            <a:ext cx="461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线上报告 + 错误率/延迟基线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0080" y="5669280"/>
            <a:ext cx="10908792" cy="457200"/>
          </a:xfrm>
          <a:prstGeom prst="roundRect">
            <a:avLst>
              <a:gd name="adj" fmla="val 10000"/>
            </a:avLst>
          </a:prstGeom>
          <a:solidFill>
            <a:srgbClr val="FEE2E2"/>
          </a:solidFill>
          <a:ln w="6350">
            <a:solidFill>
              <a:srgbClr val="FEE2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57607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线上验证失败：先回滚 / 关功能开关，再定位和修复。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 / 39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05 / 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73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落地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从一个最小闭环开始。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926080" cy="0"/>
          </a:xfrm>
          <a:prstGeom prst="line">
            <a:avLst/>
          </a:prstGeom>
          <a:noFill/>
          <a:ln w="25400">
            <a:solidFill>
              <a:srgbClr val="FFB70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4348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不要一次改造整个团队。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1" name="Shape 9"/>
          <p:cNvSpPr/>
          <p:nvPr/>
        </p:nvSpPr>
        <p:spPr>
          <a:xfrm>
            <a:off x="1609344" y="59893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2" name="Shape 10"/>
          <p:cNvSpPr/>
          <p:nvPr/>
        </p:nvSpPr>
        <p:spPr>
          <a:xfrm>
            <a:off x="1901952" y="5989320"/>
            <a:ext cx="146304" cy="146304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3" name="Text 11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 / 39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落地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分钟最小闭环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先跑通一个故事，再扩到 3 个 Agent。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41248" y="1847088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8" name="Text 6"/>
          <p:cNvSpPr/>
          <p:nvPr/>
        </p:nvSpPr>
        <p:spPr>
          <a:xfrm>
            <a:off x="841248" y="18470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89888" y="18288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选故事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89888" y="22402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最小、可演示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389888" y="26974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min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343400" y="164592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44568" y="1847088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4" name="Text 12"/>
          <p:cNvSpPr/>
          <p:nvPr/>
        </p:nvSpPr>
        <p:spPr>
          <a:xfrm>
            <a:off x="4544568" y="18470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093208" y="18288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 spec + AC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93208" y="22402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正常 + 2 异常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93208" y="26974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min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046720" y="164592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247888" y="1847088"/>
            <a:ext cx="411480" cy="411480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0" name="Text 18"/>
          <p:cNvSpPr/>
          <p:nvPr/>
        </p:nvSpPr>
        <p:spPr>
          <a:xfrm>
            <a:off x="8247888" y="18470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796528" y="18288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冻结契约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796528" y="22402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OpenAPI + schema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8796528" y="26974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369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min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40080" y="374904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41248" y="3950208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26" name="Text 24"/>
          <p:cNvSpPr/>
          <p:nvPr/>
        </p:nvSpPr>
        <p:spPr>
          <a:xfrm>
            <a:off x="841248" y="3950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389888" y="39319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实现 + 单测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389888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 Agent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1389888" y="480060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4530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min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343400" y="374904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544568" y="3950208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32" name="Text 30"/>
          <p:cNvSpPr/>
          <p:nvPr/>
        </p:nvSpPr>
        <p:spPr>
          <a:xfrm>
            <a:off x="4544568" y="3950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93208" y="39319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E2E + 截图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093208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Chrome MCP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093208" y="480060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4530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min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8046720" y="374904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247888" y="3950208"/>
            <a:ext cx="411480" cy="411480"/>
          </a:xfrm>
          <a:prstGeom prst="ellipse">
            <a:avLst/>
          </a:prstGeom>
          <a:solidFill>
            <a:srgbClr val="FFB703"/>
          </a:solidFill>
          <a:ln/>
        </p:spPr>
      </p:sp>
      <p:sp>
        <p:nvSpPr>
          <p:cNvPr id="38" name="Text 36"/>
          <p:cNvSpPr/>
          <p:nvPr/>
        </p:nvSpPr>
        <p:spPr>
          <a:xfrm>
            <a:off x="8247888" y="3950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796528" y="39319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+ CSV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8796528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 + 状态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8796528" y="480060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4530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min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40080" y="580644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课后作业：用你自己的一个小功能，跑一遍这 6 步。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36 / 39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落地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六个最容易翻车的地方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每个反模式，都有一个门禁或模板对应。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7830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19019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17320" y="18470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没有验收标准就开工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417320" y="2240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解药：G1 + Given/When/Then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172200" y="16459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309360" y="17830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3" name="Text 11"/>
          <p:cNvSpPr/>
          <p:nvPr/>
        </p:nvSpPr>
        <p:spPr>
          <a:xfrm>
            <a:off x="6492240" y="19019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949440" y="18470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契约没冻结就并行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949440" y="2240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解药：G4 + OpenAPI + schema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0080" y="30175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31546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20" y="32735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17320" y="32186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多个 Agent 改同一文件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17320" y="36118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解药：worktree + 文件所有权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172200" y="30175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309360" y="31546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3" name="Text 21"/>
          <p:cNvSpPr/>
          <p:nvPr/>
        </p:nvSpPr>
        <p:spPr>
          <a:xfrm>
            <a:off x="6492240" y="32735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949440" y="32186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删测试让 CI 变绿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949440" y="36118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解药：零容忍 + 审查测试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40080" y="43891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777240" y="45262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960120" y="4645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417320" y="45902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截图全读回模型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417320" y="49834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解药：文本/JS 优先，截图只存文件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172200" y="4389120"/>
            <a:ext cx="52578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8100000">
              <a:srgbClr val="0B1F3A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309360" y="4526280"/>
            <a:ext cx="54864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3" name="Text 31"/>
          <p:cNvSpPr/>
          <p:nvPr/>
        </p:nvSpPr>
        <p:spPr>
          <a:xfrm>
            <a:off x="6492240" y="4645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✕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949440" y="459028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生产测试用真实数据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949440" y="49834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解药：测试租户 + 数据前缀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37 / 39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4008" cy="566928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560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0284C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落地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5029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明天就能做的七件事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17043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先做小，再做快；先做对，再做多。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58521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1856232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828800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80160" y="1810512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选一个 3-5 个故事的小项目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914400" y="2386584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359152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280160" y="2340864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 spec + user-story.csv + details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14400" y="2916936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2889504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80160" y="2871216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冻结 OpenAPI + schema + 文件所有权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14400" y="3447288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419856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340156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 CLAUDE.md + Agent 任务书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14400" y="3977640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3950208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280160" y="3931920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 worktree 开 2 个 Agent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14400" y="4507992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480560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280160" y="4462272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跑 Chrome MCP E2E + Word 报告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14400" y="5038344"/>
            <a:ext cx="219456" cy="219456"/>
          </a:xfrm>
          <a:prstGeom prst="rect">
            <a:avLst/>
          </a:prstGeom>
          <a:solidFill>
            <a:srgbClr val="FFFFFF"/>
          </a:solidFill>
          <a:ln w="15240">
            <a:solidFill>
              <a:srgbClr val="0369A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5010912"/>
            <a:ext cx="219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369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✓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280160" y="4992624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人工走查并签字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766560" y="1600200"/>
            <a:ext cx="4754880" cy="4206240"/>
          </a:xfrm>
          <a:prstGeom prst="roundRect">
            <a:avLst>
              <a:gd name="adj" fmla="val 1739"/>
            </a:avLst>
          </a:prstGeom>
          <a:solidFill>
            <a:srgbClr val="0B1F3A"/>
          </a:solidFill>
          <a:ln w="9525">
            <a:solidFill>
              <a:srgbClr val="0B1F3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995160" y="17830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Q&amp;A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6995160" y="2331720"/>
            <a:ext cx="4251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你的项目最该先补哪道门禁？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你准备先让哪个角色 Agent 化？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你的第一个 30 分钟闭环是什么？</a:t>
            </a:r>
            <a:endParaRPr lang="en-US" sz="10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哪个反模式你踩过？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995160" y="3977640"/>
            <a:ext cx="4251960" cy="548640"/>
          </a:xfrm>
          <a:prstGeom prst="roundRect">
            <a:avLst>
              <a:gd name="adj" fmla="val 8333"/>
            </a:avLst>
          </a:prstGeom>
          <a:solidFill>
            <a:srgbClr val="0F2A4A"/>
          </a:solidFill>
          <a:ln w="6350">
            <a:solidFill>
              <a:srgbClr val="1E3A5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78040" y="409651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课后作业：用一个小功能跑通 6 步闭环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995160" y="507492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资料：Word 教程 · 12 模板 · 5 脚本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640080" y="6355080"/>
            <a:ext cx="10908792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6419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 / 39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B703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1430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TAKEAWAY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22960" y="17373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先冻结契约，再并行开发。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22960" y="2560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B70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没有证据的完成，不算完成。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22960" y="4023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谢谢 · 欢迎交流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5852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全流程开发实战 · 1 小时培训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241280" y="641908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39 / 39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AI 全流程开发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全流程开发实战</dc:title>
  <dc:subject>1 小时培训：从一句需求到线上验收</dc:subject>
  <dc:creator>Claude Code</dc:creator>
  <cp:lastModifiedBy>Claude Code</cp:lastModifiedBy>
  <cp:revision>1</cp:revision>
  <dcterms:created xsi:type="dcterms:W3CDTF">2026-10-26T05:46:45Z</dcterms:created>
  <dcterms:modified xsi:type="dcterms:W3CDTF">2026-10-26T05:46:45Z</dcterms:modified>
</cp:coreProperties>
</file>